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71" r:id="rId8"/>
    <p:sldId id="272" r:id="rId9"/>
    <p:sldId id="273" r:id="rId10"/>
    <p:sldId id="274" r:id="rId11"/>
    <p:sldId id="275" r:id="rId12"/>
    <p:sldId id="276" r:id="rId13"/>
    <p:sldId id="281" r:id="rId14"/>
    <p:sldId id="284" r:id="rId15"/>
    <p:sldId id="282" r:id="rId16"/>
    <p:sldId id="283" r:id="rId17"/>
    <p:sldId id="277" r:id="rId18"/>
    <p:sldId id="278" r:id="rId19"/>
    <p:sldId id="279" r:id="rId20"/>
    <p:sldId id="280" r:id="rId21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otham 1" panose="020B0604020202020204" charset="0"/>
      <p:regular r:id="rId26"/>
    </p:embeddedFont>
    <p:embeddedFont>
      <p:font typeface="Gotham 2" panose="020B0604020202020204" charset="0"/>
      <p:regular r:id="rId27"/>
    </p:embeddedFont>
    <p:embeddedFont>
      <p:font typeface="Gotham 3" panose="020B0604020202020204" charset="0"/>
      <p:regular r:id="rId28"/>
    </p:embeddedFont>
    <p:embeddedFont>
      <p:font typeface="Gotham 3 Bold" panose="020B0604020202020204" charset="0"/>
      <p:regular r:id="rId29"/>
    </p:embeddedFont>
    <p:embeddedFont>
      <p:font typeface="Gotham 4" panose="020B0604020202020204" charset="0"/>
      <p:regular r:id="rId30"/>
    </p:embeddedFont>
    <p:embeddedFont>
      <p:font typeface="League Spartan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9" autoAdjust="0"/>
    <p:restoredTop sz="94622" autoAdjust="0"/>
  </p:normalViewPr>
  <p:slideViewPr>
    <p:cSldViewPr>
      <p:cViewPr>
        <p:scale>
          <a:sx n="25" d="100"/>
          <a:sy n="25" d="100"/>
        </p:scale>
        <p:origin x="2741" y="9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289" t="-31167" r="-22235" b="-17273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910035" cy="10287000"/>
            <a:chOff x="0" y="0"/>
            <a:chExt cx="4980421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80421" cy="2709333"/>
            </a:xfrm>
            <a:custGeom>
              <a:avLst/>
              <a:gdLst/>
              <a:ahLst/>
              <a:cxnLst/>
              <a:rect l="l" t="t" r="r" b="b"/>
              <a:pathLst>
                <a:path w="4980421" h="2709333">
                  <a:moveTo>
                    <a:pt x="0" y="0"/>
                  </a:moveTo>
                  <a:lnTo>
                    <a:pt x="4980421" y="0"/>
                  </a:lnTo>
                  <a:lnTo>
                    <a:pt x="498042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26667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980421" cy="2785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4362996" y="8528942"/>
            <a:ext cx="3474314" cy="1458716"/>
          </a:xfrm>
          <a:custGeom>
            <a:avLst/>
            <a:gdLst/>
            <a:ahLst/>
            <a:cxnLst/>
            <a:rect l="l" t="t" r="r" b="b"/>
            <a:pathLst>
              <a:path w="3474314" h="1458716">
                <a:moveTo>
                  <a:pt x="0" y="0"/>
                </a:moveTo>
                <a:lnTo>
                  <a:pt x="3474314" y="0"/>
                </a:lnTo>
                <a:lnTo>
                  <a:pt x="3474314" y="1458716"/>
                </a:lnTo>
                <a:lnTo>
                  <a:pt x="0" y="1458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0" y="9244330"/>
            <a:ext cx="18288000" cy="67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spc="244">
                <a:solidFill>
                  <a:srgbClr val="FFFFFF"/>
                </a:solidFill>
                <a:latin typeface="Gotham 2"/>
              </a:rPr>
              <a:t>2023-2024</a:t>
            </a:r>
          </a:p>
        </p:txBody>
      </p:sp>
      <p:sp>
        <p:nvSpPr>
          <p:cNvPr id="9" name="Freeform 9"/>
          <p:cNvSpPr/>
          <p:nvPr/>
        </p:nvSpPr>
        <p:spPr>
          <a:xfrm>
            <a:off x="5221436" y="3366928"/>
            <a:ext cx="7845127" cy="3553143"/>
          </a:xfrm>
          <a:custGeom>
            <a:avLst/>
            <a:gdLst/>
            <a:ahLst/>
            <a:cxnLst/>
            <a:rect l="l" t="t" r="r" b="b"/>
            <a:pathLst>
              <a:path w="5784254" h="2503632">
                <a:moveTo>
                  <a:pt x="0" y="0"/>
                </a:moveTo>
                <a:lnTo>
                  <a:pt x="5784254" y="0"/>
                </a:lnTo>
                <a:lnTo>
                  <a:pt x="5784254" y="2503632"/>
                </a:lnTo>
                <a:lnTo>
                  <a:pt x="0" y="25036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10300" y="0"/>
            <a:ext cx="12077700" cy="10287000"/>
            <a:chOff x="0" y="0"/>
            <a:chExt cx="318095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80958" cy="2709333"/>
            </a:xfrm>
            <a:custGeom>
              <a:avLst/>
              <a:gdLst/>
              <a:ahLst/>
              <a:cxnLst/>
              <a:rect l="l" t="t" r="r" b="b"/>
              <a:pathLst>
                <a:path w="3180958" h="2709333">
                  <a:moveTo>
                    <a:pt x="0" y="0"/>
                  </a:moveTo>
                  <a:lnTo>
                    <a:pt x="3180958" y="0"/>
                  </a:lnTo>
                  <a:lnTo>
                    <a:pt x="31809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180958" cy="2785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7387819" cy="8229600"/>
            <a:chOff x="0" y="0"/>
            <a:chExt cx="1945763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5763" cy="2167467"/>
            </a:xfrm>
            <a:custGeom>
              <a:avLst/>
              <a:gdLst/>
              <a:ahLst/>
              <a:cxnLst/>
              <a:rect l="l" t="t" r="r" b="b"/>
              <a:pathLst>
                <a:path w="1945763" h="2167467">
                  <a:moveTo>
                    <a:pt x="0" y="0"/>
                  </a:moveTo>
                  <a:lnTo>
                    <a:pt x="1945763" y="0"/>
                  </a:lnTo>
                  <a:lnTo>
                    <a:pt x="1945763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F324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94576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 dirty="0"/>
            </a:p>
          </p:txBody>
        </p:sp>
      </p:grpSp>
      <p:sp>
        <p:nvSpPr>
          <p:cNvPr id="8" name="Freeform 8"/>
          <p:cNvSpPr/>
          <p:nvPr/>
        </p:nvSpPr>
        <p:spPr>
          <a:xfrm>
            <a:off x="15842801" y="8930395"/>
            <a:ext cx="2058932" cy="944687"/>
          </a:xfrm>
          <a:custGeom>
            <a:avLst/>
            <a:gdLst/>
            <a:ahLst/>
            <a:cxnLst/>
            <a:rect l="l" t="t" r="r" b="b"/>
            <a:pathLst>
              <a:path w="2058932" h="944687">
                <a:moveTo>
                  <a:pt x="0" y="0"/>
                </a:moveTo>
                <a:lnTo>
                  <a:pt x="2058932" y="0"/>
                </a:lnTo>
                <a:lnTo>
                  <a:pt x="2058932" y="944687"/>
                </a:lnTo>
                <a:lnTo>
                  <a:pt x="0" y="944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3200400" y="5845972"/>
            <a:ext cx="3904999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2423681" y="5763837"/>
            <a:ext cx="1553438" cy="77372"/>
            <a:chOff x="0" y="0"/>
            <a:chExt cx="3059796" cy="152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E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332930" y="4545809"/>
            <a:ext cx="5999512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spc="81">
                <a:solidFill>
                  <a:srgbClr val="FFFFFF"/>
                </a:solidFill>
                <a:latin typeface="League Spartan"/>
              </a:rPr>
              <a:t>DROIT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41014" y="4044828"/>
            <a:ext cx="9027132" cy="2264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1"/>
              </a:lnSpc>
            </a:pPr>
            <a:r>
              <a:rPr lang="en-US" sz="8019" spc="72">
                <a:solidFill>
                  <a:srgbClr val="737373"/>
                </a:solidFill>
                <a:latin typeface="Gotham 3"/>
              </a:rPr>
              <a:t>ATTENDUS PARCOURSUP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09598"/>
            <a:ext cx="14364321" cy="4456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>
              <a:lnSpc>
                <a:spcPts val="3899"/>
              </a:lnSpc>
              <a:buFont typeface="Arial"/>
              <a:buChar char="•"/>
            </a:pPr>
            <a:r>
              <a:rPr lang="en-US" sz="2599" spc="25" dirty="0">
                <a:solidFill>
                  <a:srgbClr val="4D4D4D"/>
                </a:solidFill>
                <a:latin typeface="Gotham 3"/>
              </a:rPr>
              <a:t>Savoir mobiliser des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compétences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d’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expression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écrite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 et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orale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 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qui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témoignent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de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qualités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rédactionnelles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et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oratoires</a:t>
            </a:r>
            <a:endParaRPr lang="en-US" sz="2599" spc="25" dirty="0">
              <a:solidFill>
                <a:srgbClr val="4D4D4D"/>
              </a:solidFill>
              <a:latin typeface="Gotham 3"/>
            </a:endParaRPr>
          </a:p>
          <a:p>
            <a:pPr marL="561339" lvl="1" indent="-280669">
              <a:lnSpc>
                <a:spcPts val="3899"/>
              </a:lnSpc>
              <a:buFont typeface="Arial"/>
              <a:buChar char="•"/>
            </a:pPr>
            <a:r>
              <a:rPr lang="en-US" sz="2599" spc="25" dirty="0">
                <a:solidFill>
                  <a:srgbClr val="4D4D4D"/>
                </a:solidFill>
                <a:latin typeface="Gotham 3"/>
              </a:rPr>
              <a:t>Disposer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d’aptitudes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à la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compréhension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, à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l’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analyse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et à la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synthèse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 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d’un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texte</a:t>
            </a:r>
            <a:endParaRPr lang="en-US" sz="2599" spc="25" dirty="0">
              <a:solidFill>
                <a:srgbClr val="4D4D4D"/>
              </a:solidFill>
              <a:latin typeface="Gotham 3"/>
            </a:endParaRPr>
          </a:p>
          <a:p>
            <a:pPr marL="561339" lvl="1" indent="-280669">
              <a:lnSpc>
                <a:spcPts val="3899"/>
              </a:lnSpc>
              <a:buFont typeface="Arial"/>
              <a:buChar char="•"/>
            </a:pPr>
            <a:r>
              <a:rPr lang="en-US" sz="2599" spc="25" dirty="0">
                <a:solidFill>
                  <a:srgbClr val="4D4D4D"/>
                </a:solidFill>
                <a:latin typeface="Gotham 3"/>
              </a:rPr>
              <a:t>Disposer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d’aptitudes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à la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logique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et au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raisonnement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conceptuel</a:t>
            </a:r>
            <a:endParaRPr lang="en-US" sz="2599" spc="25" dirty="0">
              <a:solidFill>
                <a:srgbClr val="EF3240"/>
              </a:solidFill>
              <a:latin typeface="Gotham 3 Bold"/>
            </a:endParaRPr>
          </a:p>
          <a:p>
            <a:pPr marL="561339" lvl="1" indent="-280669">
              <a:lnSpc>
                <a:spcPts val="3899"/>
              </a:lnSpc>
              <a:buFont typeface="Arial"/>
              <a:buChar char="•"/>
            </a:pP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Pouvoir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travailler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de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façon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autonome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et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organiser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son travail</a:t>
            </a:r>
          </a:p>
          <a:p>
            <a:pPr marL="561339" lvl="1" indent="-280669">
              <a:lnSpc>
                <a:spcPts val="3899"/>
              </a:lnSpc>
              <a:buFont typeface="Arial"/>
              <a:buChar char="•"/>
            </a:pP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Être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ouvert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au monde et disposer de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connaissances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linguistiques</a:t>
            </a:r>
            <a:endParaRPr lang="en-US" sz="2599" spc="25" dirty="0">
              <a:solidFill>
                <a:srgbClr val="EF3240"/>
              </a:solidFill>
              <a:latin typeface="Gotham 3 Bold"/>
            </a:endParaRPr>
          </a:p>
          <a:p>
            <a:pPr marL="561339" lvl="1" indent="-280669">
              <a:lnSpc>
                <a:spcPts val="3899"/>
              </a:lnSpc>
              <a:buFont typeface="Arial"/>
              <a:buChar char="•"/>
            </a:pP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Être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intéressé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par les questions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historiques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,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sociétales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et politiques</a:t>
            </a:r>
          </a:p>
          <a:p>
            <a:pPr marL="561339" lvl="1" indent="-280669">
              <a:lnSpc>
                <a:spcPts val="3899"/>
              </a:lnSpc>
              <a:buFont typeface="Arial"/>
              <a:buChar char="•"/>
            </a:pP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Avoir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suivi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un module «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Découverte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du Droit » Le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suivi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de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ce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module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constitue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une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condition de </a:t>
            </a:r>
            <a:r>
              <a:rPr lang="en-US" sz="2599" spc="25" dirty="0" err="1">
                <a:solidFill>
                  <a:srgbClr val="4D4D4D"/>
                </a:solidFill>
                <a:latin typeface="Gotham 3"/>
              </a:rPr>
              <a:t>recevabilité</a:t>
            </a:r>
            <a:r>
              <a:rPr lang="en-US" sz="2599" spc="25" dirty="0">
                <a:solidFill>
                  <a:srgbClr val="4D4D4D"/>
                </a:solidFill>
                <a:latin typeface="Gotham 3"/>
              </a:rPr>
              <a:t> du dossier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5716250" y="7564"/>
            <a:ext cx="3086100" cy="13606101"/>
            <a:chOff x="0" y="0"/>
            <a:chExt cx="812800" cy="3583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3583500"/>
            </a:xfrm>
            <a:custGeom>
              <a:avLst/>
              <a:gdLst/>
              <a:ahLst/>
              <a:cxnLst/>
              <a:rect l="l" t="t" r="r" b="b"/>
              <a:pathLst>
                <a:path w="812800" h="3583500">
                  <a:moveTo>
                    <a:pt x="0" y="0"/>
                  </a:moveTo>
                  <a:lnTo>
                    <a:pt x="812800" y="0"/>
                  </a:lnTo>
                  <a:lnTo>
                    <a:pt x="812800" y="3583500"/>
                  </a:lnTo>
                  <a:lnTo>
                    <a:pt x="0" y="3583500"/>
                  </a:lnTo>
                  <a:close/>
                </a:path>
              </a:pathLst>
            </a:custGeom>
            <a:solidFill>
              <a:srgbClr val="EF324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3659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76325" y="869297"/>
            <a:ext cx="11512969" cy="97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0"/>
              </a:lnSpc>
            </a:pPr>
            <a:r>
              <a:rPr lang="en-US" sz="6882" spc="61">
                <a:solidFill>
                  <a:srgbClr val="737373"/>
                </a:solidFill>
                <a:latin typeface="Gotham 3"/>
              </a:rPr>
              <a:t>ATTENDUS NATIONAUX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499758"/>
            <a:ext cx="9496236" cy="97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0"/>
              </a:lnSpc>
            </a:pPr>
            <a:r>
              <a:rPr lang="en-US" sz="6882" spc="61">
                <a:solidFill>
                  <a:srgbClr val="737373"/>
                </a:solidFill>
                <a:latin typeface="Gotham 3"/>
              </a:rPr>
              <a:t>ATTENDUS LOCAUX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2721" y="8924925"/>
            <a:ext cx="9194641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 algn="ctr">
              <a:lnSpc>
                <a:spcPts val="3899"/>
              </a:lnSpc>
              <a:buFont typeface="Arial"/>
              <a:buChar char="•"/>
            </a:pPr>
            <a:r>
              <a:rPr lang="en-US" sz="2599" spc="25">
                <a:solidFill>
                  <a:srgbClr val="4D4D4D"/>
                </a:solidFill>
                <a:latin typeface="Gotham 3"/>
              </a:rPr>
              <a:t>Pouvoir suivre un enseignement</a:t>
            </a:r>
            <a:r>
              <a:rPr lang="en-US" sz="2599" spc="25">
                <a:solidFill>
                  <a:srgbClr val="EF3240"/>
                </a:solidFill>
                <a:latin typeface="Gotham 3 Bold"/>
              </a:rPr>
              <a:t> </a:t>
            </a:r>
            <a:r>
              <a:rPr lang="en-US" sz="2599" spc="25">
                <a:solidFill>
                  <a:srgbClr val="4D4D4D"/>
                </a:solidFill>
                <a:latin typeface="Gotham 3"/>
              </a:rPr>
              <a:t>en </a:t>
            </a:r>
            <a:r>
              <a:rPr lang="en-US" sz="2599" spc="25">
                <a:solidFill>
                  <a:srgbClr val="4D4D4D"/>
                </a:solidFill>
                <a:latin typeface="Gotham 3 Bold"/>
              </a:rPr>
              <a:t>langue anglaise</a:t>
            </a:r>
          </a:p>
        </p:txBody>
      </p:sp>
      <p:sp>
        <p:nvSpPr>
          <p:cNvPr id="9" name="AutoShape 9"/>
          <p:cNvSpPr/>
          <p:nvPr/>
        </p:nvSpPr>
        <p:spPr>
          <a:xfrm>
            <a:off x="1287114" y="1862690"/>
            <a:ext cx="3904999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287114" y="1846450"/>
            <a:ext cx="1553438" cy="77372"/>
            <a:chOff x="0" y="0"/>
            <a:chExt cx="3059796" cy="152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12" name="AutoShape 12"/>
          <p:cNvSpPr/>
          <p:nvPr/>
        </p:nvSpPr>
        <p:spPr>
          <a:xfrm>
            <a:off x="1152525" y="8444354"/>
            <a:ext cx="3904999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1152525" y="8428114"/>
            <a:ext cx="1553438" cy="77372"/>
            <a:chOff x="0" y="0"/>
            <a:chExt cx="3059796" cy="152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3740" y="2200048"/>
            <a:ext cx="16740519" cy="826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 dirty="0">
                <a:solidFill>
                  <a:srgbClr val="737373"/>
                </a:solidFill>
                <a:latin typeface="Gotham 3"/>
              </a:rPr>
              <a:t>La 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motivation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du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candidat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et pour la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filière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demandée</a:t>
            </a:r>
            <a:endParaRPr lang="en-US" sz="2599" spc="25" dirty="0">
              <a:solidFill>
                <a:srgbClr val="737373"/>
              </a:solidFill>
              <a:latin typeface="Gotham 3"/>
            </a:endParaRPr>
          </a:p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 dirty="0">
                <a:solidFill>
                  <a:srgbClr val="737373"/>
                </a:solidFill>
                <a:latin typeface="Gotham 3"/>
              </a:rPr>
              <a:t>Les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résultats</a:t>
            </a:r>
            <a:r>
              <a:rPr lang="en-US" sz="2599" spc="25" dirty="0">
                <a:solidFill>
                  <a:srgbClr val="EF3240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obtenus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aux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épreuves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anticipées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du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baccalauréat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pour les primo-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bacheliers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, à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toutes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les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épreuves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pour les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candidats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en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réorientation</a:t>
            </a:r>
            <a:endParaRPr lang="en-US" sz="2599" spc="25" dirty="0">
              <a:solidFill>
                <a:srgbClr val="737373"/>
              </a:solidFill>
              <a:latin typeface="Gotham 3"/>
            </a:endParaRPr>
          </a:p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 dirty="0">
                <a:solidFill>
                  <a:srgbClr val="737373"/>
                </a:solidFill>
                <a:latin typeface="Gotham 3"/>
              </a:rPr>
              <a:t>Les notes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obtenues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lors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des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années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de première et de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terminale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,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notamment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celles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qui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sont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révélatrices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des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attendus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de la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licence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en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droit (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français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,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philosophie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,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histoire-géographie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, sciences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économiques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et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sociales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-- le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cas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échéant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) et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celles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des matières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fondamentales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pour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chaque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série</a:t>
            </a:r>
            <a:endParaRPr lang="en-US" sz="2599" spc="25" dirty="0">
              <a:solidFill>
                <a:srgbClr val="737373"/>
              </a:solidFill>
              <a:latin typeface="Gotham 3"/>
            </a:endParaRPr>
          </a:p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 dirty="0">
                <a:solidFill>
                  <a:srgbClr val="737373"/>
                </a:solidFill>
                <a:latin typeface="Gotham 3"/>
              </a:rPr>
              <a:t>Les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appréciations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 et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avis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 des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enseignants</a:t>
            </a:r>
            <a:r>
              <a:rPr lang="en-US" sz="2599" spc="25" dirty="0">
                <a:solidFill>
                  <a:srgbClr val="EF3240"/>
                </a:solidFill>
                <a:latin typeface="Gotham 3"/>
              </a:rPr>
              <a:t> 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de première et de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terminale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sur le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candidat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et son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projet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professionnel</a:t>
            </a:r>
            <a:endParaRPr lang="en-US" sz="2599" spc="25" dirty="0">
              <a:solidFill>
                <a:srgbClr val="737373"/>
              </a:solidFill>
              <a:latin typeface="Gotham 3"/>
            </a:endParaRPr>
          </a:p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 dirty="0">
                <a:solidFill>
                  <a:srgbClr val="737373"/>
                </a:solidFill>
                <a:latin typeface="Gotham 3"/>
              </a:rPr>
              <a:t>Le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suivi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d'une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ou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plusieurs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options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ou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spécialités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favorisant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l'acquisition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des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attendus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de la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licence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en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droit (langue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ancienne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,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approfondissement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d'une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langue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vivante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,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théâtre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, musique...).</a:t>
            </a:r>
          </a:p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 dirty="0">
                <a:solidFill>
                  <a:srgbClr val="737373"/>
                </a:solidFill>
                <a:latin typeface="Gotham 3"/>
              </a:rPr>
              <a:t>Les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activités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extracurriculaires</a:t>
            </a:r>
            <a:r>
              <a:rPr lang="en-US" sz="2599" spc="25" dirty="0">
                <a:solidFill>
                  <a:srgbClr val="EF3240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pertinentes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(stages,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responsabilités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prises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au sein de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l'établissement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d'enseignement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secondaire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...)</a:t>
            </a:r>
          </a:p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 dirty="0">
                <a:solidFill>
                  <a:srgbClr val="737373"/>
                </a:solidFill>
                <a:latin typeface="Gotham 3"/>
              </a:rPr>
              <a:t>Les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compétences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mises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en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avant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par le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candidat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et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acquises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au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cours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d'</a:t>
            </a:r>
            <a:r>
              <a:rPr lang="en-US" sz="2599" spc="25" dirty="0" err="1">
                <a:solidFill>
                  <a:srgbClr val="737373"/>
                </a:solidFill>
                <a:latin typeface="Gotham 3 Bold"/>
              </a:rPr>
              <a:t>expériences</a:t>
            </a:r>
            <a:r>
              <a:rPr lang="en-US" sz="2599" spc="25" dirty="0">
                <a:solidFill>
                  <a:srgbClr val="737373"/>
                </a:solidFill>
                <a:latin typeface="Gotham 3 Bold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 Bold"/>
              </a:rPr>
              <a:t>personnelles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(pratique d'un sport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ou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d'un art à un haut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niveau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,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séjours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à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l'étranger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,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responsabilités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associatives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...)</a:t>
            </a:r>
          </a:p>
          <a:p>
            <a:pPr algn="just">
              <a:lnSpc>
                <a:spcPts val="3899"/>
              </a:lnSpc>
            </a:pPr>
            <a:endParaRPr lang="en-US" sz="2599" spc="25" dirty="0">
              <a:solidFill>
                <a:srgbClr val="737373"/>
              </a:solidFill>
              <a:latin typeface="Gotham 3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8781" y="869297"/>
            <a:ext cx="11512969" cy="97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0"/>
              </a:lnSpc>
            </a:pPr>
            <a:r>
              <a:rPr lang="en-US" sz="6882" spc="61">
                <a:solidFill>
                  <a:srgbClr val="737373"/>
                </a:solidFill>
                <a:latin typeface="Gotham 3"/>
              </a:rPr>
              <a:t>EXAMEN DU DOSSIER</a:t>
            </a:r>
          </a:p>
        </p:txBody>
      </p:sp>
      <p:sp>
        <p:nvSpPr>
          <p:cNvPr id="4" name="AutoShape 4"/>
          <p:cNvSpPr/>
          <p:nvPr/>
        </p:nvSpPr>
        <p:spPr>
          <a:xfrm>
            <a:off x="1287114" y="1862690"/>
            <a:ext cx="3904999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287114" y="1846450"/>
            <a:ext cx="1553438" cy="77372"/>
            <a:chOff x="0" y="0"/>
            <a:chExt cx="3059796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4041287" y="0"/>
            <a:ext cx="3435846" cy="2276248"/>
          </a:xfrm>
          <a:custGeom>
            <a:avLst/>
            <a:gdLst/>
            <a:ahLst/>
            <a:cxnLst/>
            <a:rect l="l" t="t" r="r" b="b"/>
            <a:pathLst>
              <a:path w="3435846" h="2276248">
                <a:moveTo>
                  <a:pt x="0" y="0"/>
                </a:moveTo>
                <a:lnTo>
                  <a:pt x="3435845" y="0"/>
                </a:lnTo>
                <a:lnTo>
                  <a:pt x="3435845" y="2276248"/>
                </a:lnTo>
                <a:lnTo>
                  <a:pt x="0" y="2276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353776" y="754997"/>
            <a:ext cx="4810866" cy="86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54">
                <a:solidFill>
                  <a:srgbClr val="FFFFFF"/>
                </a:solidFill>
                <a:latin typeface="League Spartan"/>
              </a:rPr>
              <a:t>DROIT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000" y="0"/>
            <a:ext cx="18669000" cy="10287000"/>
            <a:chOff x="0" y="0"/>
            <a:chExt cx="3180958" cy="2709333"/>
          </a:xfrm>
          <a:solidFill>
            <a:schemeClr val="bg1">
              <a:lumMod val="6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180958" cy="2709333"/>
            </a:xfrm>
            <a:custGeom>
              <a:avLst/>
              <a:gdLst/>
              <a:ahLst/>
              <a:cxnLst/>
              <a:rect l="l" t="t" r="r" b="b"/>
              <a:pathLst>
                <a:path w="3180958" h="2709333">
                  <a:moveTo>
                    <a:pt x="0" y="0"/>
                  </a:moveTo>
                  <a:lnTo>
                    <a:pt x="3180958" y="0"/>
                  </a:lnTo>
                  <a:lnTo>
                    <a:pt x="3180958" y="2709333"/>
                  </a:lnTo>
                  <a:lnTo>
                    <a:pt x="0" y="2709333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180958" cy="27855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74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5842801" y="8930395"/>
            <a:ext cx="2058932" cy="944687"/>
          </a:xfrm>
          <a:custGeom>
            <a:avLst/>
            <a:gdLst/>
            <a:ahLst/>
            <a:cxnLst/>
            <a:rect l="l" t="t" r="r" b="b"/>
            <a:pathLst>
              <a:path w="2058932" h="944687">
                <a:moveTo>
                  <a:pt x="0" y="0"/>
                </a:moveTo>
                <a:lnTo>
                  <a:pt x="2058932" y="0"/>
                </a:lnTo>
                <a:lnTo>
                  <a:pt x="2058932" y="944687"/>
                </a:lnTo>
                <a:lnTo>
                  <a:pt x="0" y="944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B884DEAB-EE54-4E93-AFF5-B1AE131C8724}"/>
              </a:ext>
            </a:extLst>
          </p:cNvPr>
          <p:cNvGrpSpPr/>
          <p:nvPr/>
        </p:nvGrpSpPr>
        <p:grpSpPr>
          <a:xfrm>
            <a:off x="6204438" y="-289323"/>
            <a:ext cx="12077700" cy="10576321"/>
            <a:chOff x="0" y="0"/>
            <a:chExt cx="3180958" cy="2709333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3D6D4C9-2FB2-4091-93FF-5C64A3E17BAF}"/>
                </a:ext>
              </a:extLst>
            </p:cNvPr>
            <p:cNvSpPr/>
            <p:nvPr/>
          </p:nvSpPr>
          <p:spPr>
            <a:xfrm>
              <a:off x="0" y="0"/>
              <a:ext cx="3180958" cy="2709333"/>
            </a:xfrm>
            <a:custGeom>
              <a:avLst/>
              <a:gdLst/>
              <a:ahLst/>
              <a:cxnLst/>
              <a:rect l="l" t="t" r="r" b="b"/>
              <a:pathLst>
                <a:path w="3180958" h="2709333">
                  <a:moveTo>
                    <a:pt x="0" y="0"/>
                  </a:moveTo>
                  <a:lnTo>
                    <a:pt x="3180958" y="0"/>
                  </a:lnTo>
                  <a:lnTo>
                    <a:pt x="31809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1DBD8161-EED6-4322-9355-228B794BDA6F}"/>
                </a:ext>
              </a:extLst>
            </p:cNvPr>
            <p:cNvSpPr txBox="1"/>
            <p:nvPr/>
          </p:nvSpPr>
          <p:spPr>
            <a:xfrm>
              <a:off x="0" y="-76200"/>
              <a:ext cx="3180958" cy="2785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7387819" cy="8229600"/>
            <a:chOff x="0" y="0"/>
            <a:chExt cx="1945763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5763" cy="2167467"/>
            </a:xfrm>
            <a:custGeom>
              <a:avLst/>
              <a:gdLst/>
              <a:ahLst/>
              <a:cxnLst/>
              <a:rect l="l" t="t" r="r" b="b"/>
              <a:pathLst>
                <a:path w="1945763" h="2167467">
                  <a:moveTo>
                    <a:pt x="0" y="0"/>
                  </a:moveTo>
                  <a:lnTo>
                    <a:pt x="1945763" y="0"/>
                  </a:lnTo>
                  <a:lnTo>
                    <a:pt x="1945763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F324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94576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74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3200400" y="5845972"/>
            <a:ext cx="3904999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2423681" y="5763837"/>
            <a:ext cx="1553438" cy="77372"/>
            <a:chOff x="0" y="0"/>
            <a:chExt cx="3059796" cy="152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E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781729" y="4789474"/>
            <a:ext cx="5999512" cy="2568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9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8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ague Spartan"/>
                <a:ea typeface="+mn-ea"/>
                <a:cs typeface="+mn-cs"/>
              </a:rPr>
              <a:t>DROIT-LEA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41014" y="4044828"/>
            <a:ext cx="9027132" cy="2264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8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19" b="0" i="0" u="none" strike="noStrike" kern="1200" cap="none" spc="72" normalizeH="0" baseline="0" noProof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ATTENDUS PARCOURSUP</a:t>
            </a:r>
          </a:p>
        </p:txBody>
      </p:sp>
    </p:spTree>
    <p:extLst>
      <p:ext uri="{BB962C8B-B14F-4D97-AF65-F5344CB8AC3E}">
        <p14:creationId xmlns:p14="http://schemas.microsoft.com/office/powerpoint/2010/main" val="3502093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" y="1723436"/>
            <a:ext cx="15487650" cy="84326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0670" marR="0" lvl="1" indent="0" algn="l" defTabSz="914400" rtl="0" eaLnBrk="1" fontAlgn="auto" latinLnBrk="0" hangingPunct="1">
              <a:lnSpc>
                <a:spcPts val="3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sng" strike="noStrike" kern="1200" cap="none" spc="2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Pour la MENTION DROIT:</a:t>
            </a:r>
          </a:p>
          <a:p>
            <a:pPr marL="561339" marR="0" lvl="1" indent="-280669" algn="l" defTabSz="914400" rtl="0" eaLnBrk="1" fontAlgn="auto" latinLnBrk="0" hangingPunct="1">
              <a:lnSpc>
                <a:spcPts val="3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Savoir mobiliser des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compétences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d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’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expression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écrite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 et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orale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 qui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témoignent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 de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qualits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rédactionnelles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 et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oratoires</a:t>
            </a:r>
            <a:endParaRPr kumimoji="0" lang="en-US" sz="2599" b="0" i="0" u="none" strike="noStrike" kern="1200" cap="none" spc="25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Gotham 3"/>
              <a:ea typeface="+mn-ea"/>
              <a:cs typeface="+mn-cs"/>
            </a:endParaRPr>
          </a:p>
          <a:p>
            <a:pPr marL="561339" marR="0" lvl="1" indent="-280669" algn="l" defTabSz="914400" rtl="0" eaLnBrk="1" fontAlgn="auto" latinLnBrk="0" hangingPunct="1">
              <a:lnSpc>
                <a:spcPts val="3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Disposer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d’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aptitudes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 à la comprehension,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analyse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 et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synthèse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 d’un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texte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 </a:t>
            </a:r>
          </a:p>
          <a:p>
            <a:pPr marL="561339" marR="0" lvl="1" indent="-280669" algn="l" defTabSz="914400" rtl="0" eaLnBrk="1" fontAlgn="auto" latinLnBrk="0" hangingPunct="1">
              <a:lnSpc>
                <a:spcPts val="3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Disposer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d’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aptitudes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 à la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logique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 et au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raisonnement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conceptuel</a:t>
            </a:r>
            <a:endParaRPr kumimoji="0" lang="en-US" sz="2599" b="0" i="0" u="none" strike="noStrike" kern="1200" cap="none" spc="25" normalizeH="0" baseline="0" noProof="0" dirty="0">
              <a:ln>
                <a:noFill/>
              </a:ln>
              <a:solidFill>
                <a:srgbClr val="EF3240"/>
              </a:solidFill>
              <a:effectLst/>
              <a:uLnTx/>
              <a:uFillTx/>
              <a:latin typeface="Gotham 3 Bold"/>
              <a:ea typeface="+mn-ea"/>
              <a:cs typeface="+mn-cs"/>
            </a:endParaRPr>
          </a:p>
          <a:p>
            <a:pPr marL="561339" marR="0" lvl="1" indent="-280669" algn="l" defTabSz="914400" rtl="0" eaLnBrk="1" fontAlgn="auto" latinLnBrk="0" hangingPunct="1">
              <a:lnSpc>
                <a:spcPts val="3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Pouvoir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travailler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 de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façon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EF3240"/>
                </a:solidFill>
                <a:effectLst/>
                <a:uLnTx/>
                <a:uFillTx/>
                <a:latin typeface="Gotham 3 Bold"/>
                <a:ea typeface="+mn-ea"/>
                <a:cs typeface="+mn-cs"/>
              </a:rPr>
              <a:t>autonome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 et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organiser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 son travail</a:t>
            </a:r>
          </a:p>
          <a:p>
            <a:pPr marL="561339" marR="0" lvl="1" indent="-280669" algn="l" defTabSz="914400" rtl="0" eaLnBrk="1" fontAlgn="auto" latinLnBrk="0" hangingPunct="1">
              <a:lnSpc>
                <a:spcPts val="3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Être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25" normalizeH="0" baseline="0" noProof="0" dirty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ouvert</a:t>
            </a:r>
            <a:r>
              <a:rPr kumimoji="0" lang="en-US" sz="2599" b="0" i="0" u="none" strike="noStrike" kern="1200" cap="none" spc="25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 au monde et disposer de </a:t>
            </a:r>
            <a:r>
              <a:rPr kumimoji="0" lang="en-US" sz="2599" b="1" i="0" u="none" strike="noStrike" kern="1200" cap="none" spc="2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3 Bold" panose="020B0604020202020204" charset="0"/>
                <a:ea typeface="+mn-ea"/>
                <a:cs typeface="Gotham 3 Bold" panose="020B0604020202020204" charset="0"/>
              </a:rPr>
              <a:t>connaissances</a:t>
            </a:r>
            <a:r>
              <a:rPr kumimoji="0" lang="en-US" sz="2599" b="1" i="0" u="none" strike="noStrike" kern="1200" cap="none" spc="2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3 Bold" panose="020B0604020202020204" charset="0"/>
                <a:ea typeface="+mn-ea"/>
                <a:cs typeface="Gotham 3 Bold" panose="020B0604020202020204" charset="0"/>
              </a:rPr>
              <a:t> </a:t>
            </a:r>
            <a:r>
              <a:rPr kumimoji="0" lang="en-US" sz="2599" b="1" i="0" u="none" strike="noStrike" kern="1200" cap="none" spc="25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3 Bold" panose="020B0604020202020204" charset="0"/>
                <a:ea typeface="+mn-ea"/>
                <a:cs typeface="Gotham 3 Bold" panose="020B0604020202020204" charset="0"/>
              </a:rPr>
              <a:t>lingusitiques</a:t>
            </a:r>
            <a:endParaRPr kumimoji="0" lang="en-US" sz="2599" b="1" i="0" u="none" strike="noStrike" kern="1200" cap="none" spc="2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otham 3 Bold" panose="020B0604020202020204" charset="0"/>
              <a:ea typeface="+mn-ea"/>
              <a:cs typeface="Gotham 3 Bold" panose="020B0604020202020204" charset="0"/>
            </a:endParaRPr>
          </a:p>
          <a:p>
            <a:pPr marL="280670" marR="0" lvl="1" indent="0" algn="l" defTabSz="914400" rtl="0" eaLnBrk="1" fontAlgn="auto" latinLnBrk="0" hangingPunct="1">
              <a:lnSpc>
                <a:spcPts val="3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99" b="1" i="0" u="none" strike="noStrike" kern="1200" cap="none" spc="25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otham 3 Bold" panose="020B0604020202020204" charset="0"/>
              <a:ea typeface="+mn-ea"/>
              <a:cs typeface="Gotham 3 Bold" panose="020B0604020202020204" charset="0"/>
            </a:endParaRPr>
          </a:p>
          <a:p>
            <a:pPr marL="280670" marR="0" lvl="1" indent="0" algn="l" defTabSz="914400" rtl="0" eaLnBrk="1" fontAlgn="auto" latinLnBrk="0" hangingPunct="1">
              <a:lnSpc>
                <a:spcPts val="3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sng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Gotham 3" panose="020B0604020202020204" charset="0"/>
                <a:ea typeface="+mn-ea"/>
                <a:cs typeface="Gotham 3" panose="020B0604020202020204" charset="0"/>
              </a:rPr>
              <a:t>Pour la MENTION LEA:</a:t>
            </a:r>
          </a:p>
          <a:p>
            <a:pPr marL="566420" marR="0" lvl="1" indent="-285750" algn="l" defTabSz="914400" rtl="0" eaLnBrk="1" fontAlgn="auto" latinLnBrk="0" hangingPunct="1">
              <a:lnSpc>
                <a:spcPts val="3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3" panose="020B0604020202020204" charset="0"/>
                <a:ea typeface="+mn-ea"/>
                <a:cs typeface="Gotham 3" panose="020B0604020202020204" charset="0"/>
              </a:rPr>
              <a:t>Mobiliser des compétences en matière de compréhension et 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3 Bold" panose="020B0604020202020204" charset="0"/>
                <a:ea typeface="+mn-ea"/>
                <a:cs typeface="Gotham 3 Bold" panose="020B0604020202020204" charset="0"/>
              </a:rPr>
              <a:t>d’expression écrite et orale </a:t>
            </a: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3" panose="020B0604020202020204" charset="0"/>
                <a:ea typeface="+mn-ea"/>
                <a:cs typeface="Gotham 3" panose="020B0604020202020204" charset="0"/>
              </a:rPr>
              <a:t>afin de pouvoir argumenter et structurer un raisonnement en français et dans 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3 Bold" panose="020B0604020202020204" charset="0"/>
                <a:ea typeface="+mn-ea"/>
                <a:cs typeface="Gotham 3 Bold" panose="020B0604020202020204" charset="0"/>
              </a:rPr>
              <a:t>au moins 2 langues étrangères</a:t>
            </a:r>
          </a:p>
          <a:p>
            <a:pPr marL="566420" marR="0" lvl="1" indent="-285750" algn="l" defTabSz="914400" rtl="0" eaLnBrk="1" fontAlgn="auto" latinLnBrk="0" hangingPunct="1">
              <a:lnSpc>
                <a:spcPts val="3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3" panose="020B0604020202020204" charset="0"/>
                <a:ea typeface="+mn-ea"/>
                <a:cs typeface="Gotham 3" panose="020B0604020202020204" charset="0"/>
              </a:rPr>
              <a:t>Avoir un 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3 Bold" panose="020B0604020202020204" charset="0"/>
                <a:ea typeface="+mn-ea"/>
                <a:cs typeface="Gotham 3 Bold" panose="020B0604020202020204" charset="0"/>
              </a:rPr>
              <a:t>intérêt prononcé pour le monde de l’entreprise </a:t>
            </a: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3" panose="020B0604020202020204" charset="0"/>
                <a:ea typeface="+mn-ea"/>
                <a:cs typeface="Gotham 3" panose="020B0604020202020204" charset="0"/>
              </a:rPr>
              <a:t>et des organisations ainsi que pour l’environnement économique et social dans une perspective internationale</a:t>
            </a:r>
          </a:p>
          <a:p>
            <a:pPr marL="566420" marR="0" lvl="1" indent="-285750" algn="l" defTabSz="914400" rtl="0" eaLnBrk="1" fontAlgn="auto" latinLnBrk="0" hangingPunct="1">
              <a:lnSpc>
                <a:spcPts val="3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3" panose="020B0604020202020204" charset="0"/>
                <a:ea typeface="+mn-ea"/>
                <a:cs typeface="Gotham 3" panose="020B0604020202020204" charset="0"/>
              </a:rPr>
              <a:t>Disposer d’une très bonne 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3 Bold" panose="020B0604020202020204" charset="0"/>
                <a:ea typeface="+mn-ea"/>
                <a:cs typeface="Gotham 3 Bold" panose="020B0604020202020204" charset="0"/>
              </a:rPr>
              <a:t>culture générale et être ouvert au monde </a:t>
            </a: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3" panose="020B0604020202020204" charset="0"/>
                <a:ea typeface="+mn-ea"/>
                <a:cs typeface="Gotham 3" panose="020B0604020202020204" charset="0"/>
              </a:rPr>
              <a:t>ainsi qu’aux questions de société, d’actualité et d’interculturalité.</a:t>
            </a:r>
          </a:p>
          <a:p>
            <a:pPr marL="566420" marR="0" lvl="1" indent="-285750" algn="l" defTabSz="914400" rtl="0" eaLnBrk="1" fontAlgn="auto" latinLnBrk="0" hangingPunct="1">
              <a:lnSpc>
                <a:spcPts val="38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3" panose="020B0604020202020204" charset="0"/>
                <a:ea typeface="+mn-ea"/>
                <a:cs typeface="Gotham 3" panose="020B0604020202020204" charset="0"/>
              </a:rPr>
              <a:t>Pouvoir travailler de façon </a:t>
            </a:r>
            <a:r>
              <a:rPr kumimoji="0" lang="fr-FR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3 Bold" panose="020B0604020202020204" charset="0"/>
                <a:ea typeface="+mn-ea"/>
                <a:cs typeface="Gotham 3 Bold" panose="020B0604020202020204" charset="0"/>
              </a:rPr>
              <a:t>autonome</a:t>
            </a:r>
            <a:r>
              <a:rPr kumimoji="0" lang="fr-F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 3" panose="020B0604020202020204" charset="0"/>
                <a:ea typeface="+mn-ea"/>
                <a:cs typeface="Gotham 3" panose="020B0604020202020204" charset="0"/>
              </a:rPr>
              <a:t> et organiser son travail, seul ou en équipe</a:t>
            </a:r>
            <a:endParaRPr kumimoji="0" lang="en-US" sz="2600" b="0" i="0" u="none" strike="noStrike" kern="1200" cap="none" spc="25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Gotham 3" panose="020B0604020202020204" charset="0"/>
              <a:ea typeface="+mn-ea"/>
              <a:cs typeface="Gotham 3" panose="020B060402020202020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716250" y="7564"/>
            <a:ext cx="3086100" cy="13606101"/>
            <a:chOff x="0" y="0"/>
            <a:chExt cx="812800" cy="3583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3583500"/>
            </a:xfrm>
            <a:custGeom>
              <a:avLst/>
              <a:gdLst/>
              <a:ahLst/>
              <a:cxnLst/>
              <a:rect l="l" t="t" r="r" b="b"/>
              <a:pathLst>
                <a:path w="812800" h="3583500">
                  <a:moveTo>
                    <a:pt x="0" y="0"/>
                  </a:moveTo>
                  <a:lnTo>
                    <a:pt x="812800" y="0"/>
                  </a:lnTo>
                  <a:lnTo>
                    <a:pt x="812800" y="3583500"/>
                  </a:lnTo>
                  <a:lnTo>
                    <a:pt x="0" y="3583500"/>
                  </a:lnTo>
                  <a:close/>
                </a:path>
              </a:pathLst>
            </a:custGeom>
            <a:solidFill>
              <a:srgbClr val="EF324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3659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74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66800" y="410145"/>
            <a:ext cx="11512969" cy="97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5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82" b="0" i="0" u="none" strike="noStrike" kern="1200" cap="none" spc="61" normalizeH="0" baseline="0" noProof="0" dirty="0">
                <a:ln>
                  <a:noFill/>
                </a:ln>
                <a:solidFill>
                  <a:srgbClr val="737373"/>
                </a:solidFill>
                <a:effectLst/>
                <a:uLnTx/>
                <a:uFillTx/>
                <a:latin typeface="Gotham 3"/>
                <a:ea typeface="+mn-ea"/>
                <a:cs typeface="+mn-cs"/>
              </a:rPr>
              <a:t>ATTENDUS NATIONAUX</a:t>
            </a:r>
          </a:p>
        </p:txBody>
      </p:sp>
      <p:sp>
        <p:nvSpPr>
          <p:cNvPr id="8" name="AutoShape 8"/>
          <p:cNvSpPr/>
          <p:nvPr/>
        </p:nvSpPr>
        <p:spPr>
          <a:xfrm>
            <a:off x="1287114" y="1434113"/>
            <a:ext cx="3904999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1287114" y="1442242"/>
            <a:ext cx="1553438" cy="77372"/>
            <a:chOff x="0" y="0"/>
            <a:chExt cx="3059796" cy="152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</p:spTree>
    <p:extLst>
      <p:ext uri="{BB962C8B-B14F-4D97-AF65-F5344CB8AC3E}">
        <p14:creationId xmlns:p14="http://schemas.microsoft.com/office/powerpoint/2010/main" val="280341445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21376"/>
            <a:ext cx="14364321" cy="2455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0" lvl="1">
              <a:lnSpc>
                <a:spcPts val="3899"/>
              </a:lnSpc>
            </a:pPr>
            <a:br>
              <a:rPr lang="fr-FR" dirty="0"/>
            </a:br>
            <a:endParaRPr lang="en-US" sz="2599" u="sng" spc="25" dirty="0">
              <a:solidFill>
                <a:schemeClr val="tx1">
                  <a:lumMod val="50000"/>
                  <a:lumOff val="50000"/>
                </a:schemeClr>
              </a:solidFill>
              <a:latin typeface="Gotham 3" panose="020B0604020202020204" charset="0"/>
              <a:cs typeface="Gotham 3" panose="020B0604020202020204" charset="0"/>
            </a:endParaRPr>
          </a:p>
          <a:p>
            <a:pPr marL="737870" lvl="1" indent="-457200">
              <a:lnSpc>
                <a:spcPts val="3899"/>
              </a:lnSpc>
              <a:buFont typeface="Arial" panose="020B0604020202020204" pitchFamily="34" charset="0"/>
              <a:buChar char="•"/>
            </a:pPr>
            <a:endParaRPr lang="en-US" sz="2599" b="1" spc="25" dirty="0">
              <a:solidFill>
                <a:srgbClr val="FF0000"/>
              </a:solidFill>
              <a:latin typeface="Gotham 3 Bold" panose="020B0604020202020204" charset="0"/>
              <a:cs typeface="Gotham 3 Bold" panose="020B0604020202020204" charset="0"/>
            </a:endParaRPr>
          </a:p>
          <a:p>
            <a:pPr marL="561339" lvl="1" indent="-280669">
              <a:lnSpc>
                <a:spcPts val="3899"/>
              </a:lnSpc>
              <a:buFont typeface="Arial"/>
              <a:buChar char="•"/>
            </a:pPr>
            <a:endParaRPr lang="en-US" sz="2599" b="1" spc="25" dirty="0">
              <a:solidFill>
                <a:srgbClr val="FF0000"/>
              </a:solidFill>
              <a:latin typeface="Gotham 3 Bold" panose="020B0604020202020204" charset="0"/>
              <a:cs typeface="Gotham 3 Bold" panose="020B0604020202020204" charset="0"/>
            </a:endParaRPr>
          </a:p>
          <a:p>
            <a:pPr>
              <a:lnSpc>
                <a:spcPts val="3899"/>
              </a:lnSpc>
            </a:pPr>
            <a:endParaRPr lang="en-US" sz="2599" spc="25" dirty="0">
              <a:solidFill>
                <a:srgbClr val="4D4D4D"/>
              </a:solidFill>
              <a:latin typeface="Gotham 3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716250" y="7564"/>
            <a:ext cx="3086100" cy="13606101"/>
            <a:chOff x="0" y="0"/>
            <a:chExt cx="812800" cy="3583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3583500"/>
            </a:xfrm>
            <a:custGeom>
              <a:avLst/>
              <a:gdLst/>
              <a:ahLst/>
              <a:cxnLst/>
              <a:rect l="l" t="t" r="r" b="b"/>
              <a:pathLst>
                <a:path w="812800" h="3583500">
                  <a:moveTo>
                    <a:pt x="0" y="0"/>
                  </a:moveTo>
                  <a:lnTo>
                    <a:pt x="812800" y="0"/>
                  </a:lnTo>
                  <a:lnTo>
                    <a:pt x="812800" y="3583500"/>
                  </a:lnTo>
                  <a:lnTo>
                    <a:pt x="0" y="3583500"/>
                  </a:lnTo>
                  <a:close/>
                </a:path>
              </a:pathLst>
            </a:custGeom>
            <a:solidFill>
              <a:srgbClr val="EF324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3659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69233" y="1087011"/>
            <a:ext cx="9496236" cy="97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0"/>
              </a:lnSpc>
            </a:pPr>
            <a:r>
              <a:rPr lang="en-US" sz="6882" spc="61" dirty="0">
                <a:solidFill>
                  <a:srgbClr val="737373"/>
                </a:solidFill>
                <a:latin typeface="Gotham 3"/>
              </a:rPr>
              <a:t>ATTENDUS LOCAUX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309688" y="2521376"/>
            <a:ext cx="3904999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1309688" y="2539787"/>
            <a:ext cx="1553438" cy="77372"/>
            <a:chOff x="0" y="0"/>
            <a:chExt cx="3059796" cy="152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5A10BB3A-B678-4DBB-A5C8-8959B8762CFB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3848100"/>
          <a:ext cx="14935821" cy="5351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35821">
                  <a:extLst>
                    <a:ext uri="{9D8B030D-6E8A-4147-A177-3AD203B41FA5}">
                      <a16:colId xmlns:a16="http://schemas.microsoft.com/office/drawing/2014/main" val="2439697837"/>
                    </a:ext>
                  </a:extLst>
                </a:gridCol>
              </a:tblGrid>
              <a:tr h="5351889">
                <a:tc>
                  <a:txBody>
                    <a:bodyPr/>
                    <a:lstStyle/>
                    <a:p>
                      <a:pPr marL="171450" indent="-1714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Gotham 3" panose="020B0604020202020204" charset="0"/>
                          <a:cs typeface="Gotham 3" panose="020B0604020202020204" charset="0"/>
                        </a:rPr>
                        <a:t>Savoir mobiliser des </a:t>
                      </a:r>
                      <a:r>
                        <a:rPr lang="fr-FR" sz="2600" b="1" dirty="0">
                          <a:solidFill>
                            <a:srgbClr val="FF0000"/>
                          </a:solidFill>
                          <a:effectLst/>
                          <a:latin typeface="Gotham 3 Bold" panose="020B0604020202020204" charset="0"/>
                          <a:cs typeface="Gotham 3 Bold" panose="020B0604020202020204" charset="0"/>
                        </a:rPr>
                        <a:t>compétences d'expression écrite et orale</a:t>
                      </a:r>
                      <a:r>
                        <a:rPr lang="fr-FR" sz="26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Gotham 3" panose="020B0604020202020204" charset="0"/>
                          <a:cs typeface="Gotham 3" panose="020B0604020202020204" charset="0"/>
                        </a:rPr>
                        <a:t> qui témoignent de qualités rédactionnelles et oratoires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2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Gotham 3" panose="020B0604020202020204" charset="0"/>
                        <a:cs typeface="Gotham 3" panose="020B0604020202020204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6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Gotham 3" panose="020B0604020202020204" charset="0"/>
                          <a:ea typeface="+mn-ea"/>
                          <a:cs typeface="Gotham 3" panose="020B0604020202020204" charset="0"/>
                        </a:rPr>
                        <a:t>Disposer d'un </a:t>
                      </a:r>
                      <a:r>
                        <a:rPr lang="fr-FR" sz="2600" b="1" kern="1200" dirty="0">
                          <a:solidFill>
                            <a:srgbClr val="FF0000"/>
                          </a:solidFill>
                          <a:effectLst/>
                          <a:latin typeface="Gotham 3 Bold" panose="020B0604020202020204" charset="0"/>
                          <a:ea typeface="+mn-ea"/>
                          <a:cs typeface="Gotham 3 Bold" panose="020B0604020202020204" charset="0"/>
                        </a:rPr>
                        <a:t>très bon niveau en anglais </a:t>
                      </a:r>
                      <a:r>
                        <a:rPr lang="fr-FR" sz="26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Gotham 3" panose="020B0604020202020204" charset="0"/>
                          <a:ea typeface="+mn-ea"/>
                          <a:cs typeface="Gotham 3" panose="020B0604020202020204" charset="0"/>
                        </a:rPr>
                        <a:t>et d'un bon niveau dans une autre langue étrangère (espagnol, italien ou allemand) 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26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Gotham 3" panose="020B0604020202020204" charset="0"/>
                        <a:ea typeface="+mn-ea"/>
                        <a:cs typeface="Gotham 3" panose="020B0604020202020204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6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Gotham 3" panose="020B0604020202020204" charset="0"/>
                          <a:ea typeface="+mn-ea"/>
                          <a:cs typeface="Gotham 3" panose="020B0604020202020204" charset="0"/>
                        </a:rPr>
                        <a:t>Disposer de </a:t>
                      </a:r>
                      <a:r>
                        <a:rPr lang="fr-FR" sz="2600" b="1" kern="1200" dirty="0">
                          <a:solidFill>
                            <a:srgbClr val="FF0000"/>
                          </a:solidFill>
                          <a:effectLst/>
                          <a:latin typeface="Gotham 3 Bold" panose="020B0604020202020204" charset="0"/>
                          <a:ea typeface="+mn-ea"/>
                          <a:cs typeface="Gotham 3 Bold" panose="020B0604020202020204" charset="0"/>
                        </a:rPr>
                        <a:t>grandes capacités de travail 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fr-FR" sz="2600" b="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Gotham 3" panose="020B0604020202020204" charset="0"/>
                        <a:ea typeface="+mn-ea"/>
                        <a:cs typeface="Gotham 3" panose="020B0604020202020204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600" b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Gotham 3" panose="020B0604020202020204" charset="0"/>
                          <a:ea typeface="+mn-ea"/>
                          <a:cs typeface="Gotham 3" panose="020B0604020202020204" charset="0"/>
                        </a:rPr>
                        <a:t>Être vivement intéressé par les questions internationales.</a:t>
                      </a:r>
                      <a:endParaRPr lang="fr-FR" sz="26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Gotham 3" panose="020B0604020202020204" charset="0"/>
                        <a:ea typeface="Times New Roman" panose="02020603050405020304" pitchFamily="18" charset="0"/>
                        <a:cs typeface="Gotham 3" panose="020B0604020202020204" charset="0"/>
                      </a:endParaRPr>
                    </a:p>
                  </a:txBody>
                  <a:tcPr marL="89535" marR="895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6482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56575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4452" y="2265285"/>
            <a:ext cx="17344795" cy="7457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 dirty="0">
                <a:solidFill>
                  <a:srgbClr val="737373"/>
                </a:solidFill>
                <a:latin typeface="Gotham 3"/>
              </a:rPr>
              <a:t>La 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motivation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du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candidat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et pour la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filière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demandée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,</a:t>
            </a:r>
          </a:p>
          <a:p>
            <a:pPr marL="280670" lvl="1" algn="just">
              <a:lnSpc>
                <a:spcPts val="3899"/>
              </a:lnSpc>
            </a:pPr>
            <a:endParaRPr lang="en-US" sz="2599" spc="25" dirty="0">
              <a:solidFill>
                <a:srgbClr val="737373"/>
              </a:solidFill>
              <a:latin typeface="Gotham 3"/>
            </a:endParaRPr>
          </a:p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 dirty="0">
                <a:solidFill>
                  <a:srgbClr val="737373"/>
                </a:solidFill>
                <a:latin typeface="Gotham 3"/>
              </a:rPr>
              <a:t>Les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résultats</a:t>
            </a:r>
            <a:r>
              <a:rPr lang="en-US" sz="2599" spc="25" dirty="0">
                <a:solidFill>
                  <a:srgbClr val="EF3240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obtenus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aux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épreuves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anticipées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du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baccalauréat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pour les primo-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bacheliers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, à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toutes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les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épreuves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pour les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candidats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en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reorientation,</a:t>
            </a:r>
          </a:p>
          <a:p>
            <a:pPr marL="280670" lvl="1" algn="just">
              <a:lnSpc>
                <a:spcPts val="3899"/>
              </a:lnSpc>
            </a:pPr>
            <a:endParaRPr lang="en-US" sz="2599" spc="25" dirty="0">
              <a:solidFill>
                <a:srgbClr val="737373"/>
              </a:solidFill>
              <a:latin typeface="Gotham 3"/>
            </a:endParaRPr>
          </a:p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 dirty="0">
                <a:solidFill>
                  <a:srgbClr val="737373"/>
                </a:solidFill>
                <a:latin typeface="Gotham 3"/>
              </a:rPr>
              <a:t>Les notes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obtenues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lors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des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années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de première et de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terminale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,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notamment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celles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qui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sont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révélatrices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des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attendus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de la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licence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en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AES (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français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,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philosophie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,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histoire-géographie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,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économie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,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langues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étrangères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)</a:t>
            </a:r>
          </a:p>
          <a:p>
            <a:pPr marL="280670" lvl="1" algn="just">
              <a:lnSpc>
                <a:spcPts val="3899"/>
              </a:lnSpc>
            </a:pPr>
            <a:endParaRPr lang="en-US" sz="2599" spc="25" dirty="0">
              <a:solidFill>
                <a:srgbClr val="737373"/>
              </a:solidFill>
              <a:latin typeface="Gotham 3"/>
            </a:endParaRPr>
          </a:p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 dirty="0">
                <a:solidFill>
                  <a:srgbClr val="737373"/>
                </a:solidFill>
                <a:latin typeface="Gotham 3"/>
              </a:rPr>
              <a:t>Les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qualités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rédactionnelles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et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oratoires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,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l’aptitude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à la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logique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et à la comprehension des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textes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et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leur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analyse</a:t>
            </a:r>
            <a:r>
              <a:rPr lang="en-US" sz="2599" spc="25" dirty="0">
                <a:solidFill>
                  <a:srgbClr val="737373"/>
                </a:solidFill>
                <a:latin typeface="Gotham 3"/>
              </a:rPr>
              <a:t> à travers </a:t>
            </a:r>
            <a:r>
              <a:rPr lang="en-US" sz="2599" spc="25" dirty="0" err="1">
                <a:solidFill>
                  <a:srgbClr val="737373"/>
                </a:solidFill>
                <a:latin typeface="Gotham 3"/>
              </a:rPr>
              <a:t>l’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appréciation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 et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l’avis</a:t>
            </a:r>
            <a:r>
              <a:rPr lang="en-US" sz="2599" spc="25" dirty="0">
                <a:solidFill>
                  <a:srgbClr val="EF3240"/>
                </a:solidFill>
                <a:latin typeface="Gotham 3 Bold"/>
              </a:rPr>
              <a:t> des </a:t>
            </a:r>
            <a:r>
              <a:rPr lang="en-US" sz="2599" spc="25" dirty="0" err="1">
                <a:solidFill>
                  <a:srgbClr val="EF3240"/>
                </a:solidFill>
                <a:latin typeface="Gotham 3 Bold"/>
              </a:rPr>
              <a:t>enseignants</a:t>
            </a:r>
            <a:r>
              <a:rPr lang="en-US" sz="2599" spc="25" dirty="0">
                <a:solidFill>
                  <a:srgbClr val="EF3240"/>
                </a:solidFill>
                <a:latin typeface="Gotham 3" panose="020B0604020202020204" charset="0"/>
                <a:cs typeface="Gotham 3" panose="020B0604020202020204" charset="0"/>
              </a:rPr>
              <a:t> </a:t>
            </a:r>
            <a:r>
              <a:rPr lang="en-US" sz="2599" spc="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3" panose="020B0604020202020204" charset="0"/>
                <a:cs typeface="Gotham 3" panose="020B0604020202020204" charset="0"/>
              </a:rPr>
              <a:t>ainsi</a:t>
            </a:r>
            <a:r>
              <a:rPr lang="en-US" sz="2599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Gotham 3" panose="020B0604020202020204" charset="0"/>
                <a:cs typeface="Gotham 3" panose="020B0604020202020204" charset="0"/>
              </a:rPr>
              <a:t> </a:t>
            </a:r>
            <a:r>
              <a:rPr lang="en-US" sz="2599" spc="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3" panose="020B0604020202020204" charset="0"/>
                <a:cs typeface="Gotham 3" panose="020B0604020202020204" charset="0"/>
              </a:rPr>
              <a:t>qu’à</a:t>
            </a:r>
            <a:r>
              <a:rPr lang="en-US" sz="2599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Gotham 3" panose="020B0604020202020204" charset="0"/>
                <a:cs typeface="Gotham 3" panose="020B0604020202020204" charset="0"/>
              </a:rPr>
              <a:t> la </a:t>
            </a:r>
            <a:r>
              <a:rPr lang="en-US" sz="2599" spc="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3" panose="020B0604020202020204" charset="0"/>
                <a:cs typeface="Gotham 3" panose="020B0604020202020204" charset="0"/>
              </a:rPr>
              <a:t>qualité</a:t>
            </a:r>
            <a:r>
              <a:rPr lang="en-US" sz="2599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Gotham 3" panose="020B0604020202020204" charset="0"/>
                <a:cs typeface="Gotham 3" panose="020B0604020202020204" charset="0"/>
              </a:rPr>
              <a:t> argumentative et </a:t>
            </a:r>
            <a:r>
              <a:rPr lang="en-US" sz="2599" spc="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3" panose="020B0604020202020204" charset="0"/>
                <a:cs typeface="Gotham 3" panose="020B0604020202020204" charset="0"/>
              </a:rPr>
              <a:t>rédactionnelle</a:t>
            </a:r>
            <a:r>
              <a:rPr lang="en-US" sz="2599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Gotham 3" panose="020B0604020202020204" charset="0"/>
                <a:cs typeface="Gotham 3" panose="020B0604020202020204" charset="0"/>
              </a:rPr>
              <a:t> du dossier.</a:t>
            </a:r>
          </a:p>
          <a:p>
            <a:pPr marL="280670" lvl="1" algn="just">
              <a:lnSpc>
                <a:spcPts val="3899"/>
              </a:lnSpc>
            </a:pPr>
            <a:endParaRPr lang="en-US" sz="2599" spc="25" dirty="0">
              <a:solidFill>
                <a:schemeClr val="tx1">
                  <a:lumMod val="50000"/>
                  <a:lumOff val="50000"/>
                </a:schemeClr>
              </a:solidFill>
              <a:latin typeface="Gotham 3" panose="020B0604020202020204" charset="0"/>
              <a:cs typeface="Gotham 3" panose="020B0604020202020204" charset="0"/>
            </a:endParaRPr>
          </a:p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 dirty="0" err="1">
                <a:solidFill>
                  <a:srgbClr val="FF0000"/>
                </a:solidFill>
                <a:latin typeface="Gotham 3 Bold"/>
              </a:rPr>
              <a:t>L’engagement</a:t>
            </a:r>
            <a:r>
              <a:rPr lang="en-US" sz="2599" spc="25" dirty="0">
                <a:solidFill>
                  <a:srgbClr val="FF0000"/>
                </a:solidFill>
                <a:latin typeface="Gotham 3 Bold"/>
              </a:rPr>
              <a:t> </a:t>
            </a:r>
            <a:r>
              <a:rPr lang="en-US" sz="2599" spc="25" dirty="0" err="1">
                <a:solidFill>
                  <a:srgbClr val="FF0000"/>
                </a:solidFill>
                <a:latin typeface="Gotham 3 Bold"/>
              </a:rPr>
              <a:t>citoyen</a:t>
            </a:r>
            <a:r>
              <a:rPr lang="en-US" sz="2599" spc="25" dirty="0">
                <a:solidFill>
                  <a:srgbClr val="FF0000"/>
                </a:solidFill>
                <a:latin typeface="Gotham 3 Bold"/>
              </a:rPr>
              <a:t> </a:t>
            </a:r>
            <a:r>
              <a:rPr lang="en-US" sz="2599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Gotham 3" panose="020B0604020202020204" charset="0"/>
                <a:cs typeface="Gotham 3" panose="020B0604020202020204" charset="0"/>
              </a:rPr>
              <a:t>à travers son </a:t>
            </a:r>
            <a:r>
              <a:rPr lang="en-US" sz="2599" spc="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3" panose="020B0604020202020204" charset="0"/>
                <a:cs typeface="Gotham 3" panose="020B0604020202020204" charset="0"/>
              </a:rPr>
              <a:t>intérêt</a:t>
            </a:r>
            <a:r>
              <a:rPr lang="en-US" sz="2599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Gotham 3" panose="020B0604020202020204" charset="0"/>
                <a:cs typeface="Gotham 3" panose="020B0604020202020204" charset="0"/>
              </a:rPr>
              <a:t> pour les questions </a:t>
            </a:r>
            <a:r>
              <a:rPr lang="en-US" sz="2599" spc="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3" panose="020B0604020202020204" charset="0"/>
                <a:cs typeface="Gotham 3" panose="020B0604020202020204" charset="0"/>
              </a:rPr>
              <a:t>historiques</a:t>
            </a:r>
            <a:r>
              <a:rPr lang="en-US" sz="2599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Gotham 3" panose="020B0604020202020204" charset="0"/>
                <a:cs typeface="Gotham 3" panose="020B0604020202020204" charset="0"/>
              </a:rPr>
              <a:t>, </a:t>
            </a:r>
            <a:r>
              <a:rPr lang="en-US" sz="2599" spc="25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3" panose="020B0604020202020204" charset="0"/>
                <a:cs typeface="Gotham 3" panose="020B0604020202020204" charset="0"/>
              </a:rPr>
              <a:t>sociétales</a:t>
            </a:r>
            <a:r>
              <a:rPr lang="en-US" sz="2599" spc="25" dirty="0">
                <a:solidFill>
                  <a:schemeClr val="tx1">
                    <a:lumMod val="50000"/>
                    <a:lumOff val="50000"/>
                  </a:schemeClr>
                </a:solidFill>
                <a:latin typeface="Gotham 3" panose="020B0604020202020204" charset="0"/>
                <a:cs typeface="Gotham 3" panose="020B0604020202020204" charset="0"/>
              </a:rPr>
              <a:t> et politiques</a:t>
            </a:r>
          </a:p>
          <a:p>
            <a:pPr algn="just">
              <a:lnSpc>
                <a:spcPts val="3899"/>
              </a:lnSpc>
            </a:pPr>
            <a:endParaRPr lang="en-US" sz="2599" spc="25" dirty="0">
              <a:solidFill>
                <a:srgbClr val="737373"/>
              </a:solidFill>
              <a:latin typeface="Gotham 3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8781" y="869297"/>
            <a:ext cx="11512969" cy="97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0"/>
              </a:lnSpc>
            </a:pPr>
            <a:r>
              <a:rPr lang="en-US" sz="6882" spc="61">
                <a:solidFill>
                  <a:srgbClr val="737373"/>
                </a:solidFill>
                <a:latin typeface="Gotham 3"/>
              </a:rPr>
              <a:t>EXAMEN DU DOSSIER</a:t>
            </a:r>
          </a:p>
        </p:txBody>
      </p:sp>
      <p:sp>
        <p:nvSpPr>
          <p:cNvPr id="4" name="AutoShape 4"/>
          <p:cNvSpPr/>
          <p:nvPr/>
        </p:nvSpPr>
        <p:spPr>
          <a:xfrm>
            <a:off x="1287114" y="1862690"/>
            <a:ext cx="3904999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287114" y="1846450"/>
            <a:ext cx="1553438" cy="77372"/>
            <a:chOff x="0" y="0"/>
            <a:chExt cx="3059796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4041287" y="0"/>
            <a:ext cx="3218013" cy="2131934"/>
          </a:xfrm>
          <a:custGeom>
            <a:avLst/>
            <a:gdLst/>
            <a:ahLst/>
            <a:cxnLst/>
            <a:rect l="l" t="t" r="r" b="b"/>
            <a:pathLst>
              <a:path w="3218013" h="2131934">
                <a:moveTo>
                  <a:pt x="0" y="0"/>
                </a:moveTo>
                <a:lnTo>
                  <a:pt x="3218013" y="0"/>
                </a:lnTo>
                <a:lnTo>
                  <a:pt x="3218013" y="2131934"/>
                </a:lnTo>
                <a:lnTo>
                  <a:pt x="0" y="2131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244860" y="343861"/>
            <a:ext cx="4810866" cy="1712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54" dirty="0">
                <a:solidFill>
                  <a:srgbClr val="FFFFFF"/>
                </a:solidFill>
                <a:latin typeface="League Spartan"/>
              </a:rPr>
              <a:t>DROIT</a:t>
            </a:r>
          </a:p>
          <a:p>
            <a:pPr algn="ctr">
              <a:lnSpc>
                <a:spcPts val="6600"/>
              </a:lnSpc>
            </a:pPr>
            <a:r>
              <a:rPr lang="en-US" sz="6000" spc="54" dirty="0">
                <a:solidFill>
                  <a:srgbClr val="FFFFFF"/>
                </a:solidFill>
                <a:latin typeface="League Spartan"/>
              </a:rPr>
              <a:t>LEA</a:t>
            </a:r>
          </a:p>
        </p:txBody>
      </p:sp>
    </p:spTree>
    <p:extLst>
      <p:ext uri="{BB962C8B-B14F-4D97-AF65-F5344CB8AC3E}">
        <p14:creationId xmlns:p14="http://schemas.microsoft.com/office/powerpoint/2010/main" val="172278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95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10300" y="0"/>
            <a:ext cx="12077700" cy="10287000"/>
            <a:chOff x="0" y="0"/>
            <a:chExt cx="318095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80958" cy="2709333"/>
            </a:xfrm>
            <a:custGeom>
              <a:avLst/>
              <a:gdLst/>
              <a:ahLst/>
              <a:cxnLst/>
              <a:rect l="l" t="t" r="r" b="b"/>
              <a:pathLst>
                <a:path w="3180958" h="2709333">
                  <a:moveTo>
                    <a:pt x="0" y="0"/>
                  </a:moveTo>
                  <a:lnTo>
                    <a:pt x="3180958" y="0"/>
                  </a:lnTo>
                  <a:lnTo>
                    <a:pt x="31809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180958" cy="2785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7387819" cy="8229600"/>
            <a:chOff x="0" y="0"/>
            <a:chExt cx="1945763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5763" cy="2167467"/>
            </a:xfrm>
            <a:custGeom>
              <a:avLst/>
              <a:gdLst/>
              <a:ahLst/>
              <a:cxnLst/>
              <a:rect l="l" t="t" r="r" b="b"/>
              <a:pathLst>
                <a:path w="1945763" h="2167467">
                  <a:moveTo>
                    <a:pt x="0" y="0"/>
                  </a:moveTo>
                  <a:lnTo>
                    <a:pt x="1945763" y="0"/>
                  </a:lnTo>
                  <a:lnTo>
                    <a:pt x="1945763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F324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94576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842801" y="8930395"/>
            <a:ext cx="2058932" cy="944687"/>
          </a:xfrm>
          <a:custGeom>
            <a:avLst/>
            <a:gdLst/>
            <a:ahLst/>
            <a:cxnLst/>
            <a:rect l="l" t="t" r="r" b="b"/>
            <a:pathLst>
              <a:path w="2058932" h="944687">
                <a:moveTo>
                  <a:pt x="0" y="0"/>
                </a:moveTo>
                <a:lnTo>
                  <a:pt x="2058932" y="0"/>
                </a:lnTo>
                <a:lnTo>
                  <a:pt x="2058932" y="944687"/>
                </a:lnTo>
                <a:lnTo>
                  <a:pt x="0" y="944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3200400" y="5845972"/>
            <a:ext cx="3904999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2423681" y="5763837"/>
            <a:ext cx="1553438" cy="77372"/>
            <a:chOff x="0" y="0"/>
            <a:chExt cx="3059796" cy="152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EFF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583855" y="4545809"/>
            <a:ext cx="5999512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spc="81">
                <a:solidFill>
                  <a:srgbClr val="FFFFFF"/>
                </a:solidFill>
                <a:latin typeface="League Spartan"/>
              </a:rPr>
              <a:t>AES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41014" y="4044828"/>
            <a:ext cx="9027132" cy="2264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21"/>
              </a:lnSpc>
            </a:pPr>
            <a:r>
              <a:rPr lang="en-US" sz="8019" spc="72">
                <a:solidFill>
                  <a:srgbClr val="737373"/>
                </a:solidFill>
                <a:latin typeface="Gotham 3"/>
              </a:rPr>
              <a:t>ATTENDUS PARCOURSUP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521376"/>
            <a:ext cx="14364321" cy="339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>
              <a:lnSpc>
                <a:spcPts val="3899"/>
              </a:lnSpc>
              <a:buFont typeface="Arial"/>
              <a:buChar char="•"/>
            </a:pPr>
            <a:r>
              <a:rPr lang="en-US" sz="2599" spc="25">
                <a:solidFill>
                  <a:srgbClr val="4D4D4D"/>
                </a:solidFill>
                <a:latin typeface="Gotham 3"/>
              </a:rPr>
              <a:t>Savoir mobiliser des compétences d</a:t>
            </a:r>
            <a:r>
              <a:rPr lang="en-US" sz="2599" spc="25">
                <a:solidFill>
                  <a:srgbClr val="EF3240"/>
                </a:solidFill>
                <a:latin typeface="Gotham 3"/>
              </a:rPr>
              <a:t>’</a:t>
            </a:r>
            <a:r>
              <a:rPr lang="en-US" sz="2599" spc="25">
                <a:solidFill>
                  <a:srgbClr val="EF3240"/>
                </a:solidFill>
                <a:latin typeface="Gotham 3 Bold"/>
              </a:rPr>
              <a:t>expression écrite et orale</a:t>
            </a:r>
            <a:r>
              <a:rPr lang="en-US" sz="2599" spc="25">
                <a:solidFill>
                  <a:srgbClr val="4D4D4D"/>
                </a:solidFill>
                <a:latin typeface="Gotham 3"/>
              </a:rPr>
              <a:t> afin de pouvoir argumenter un raisonnement</a:t>
            </a:r>
          </a:p>
          <a:p>
            <a:pPr marL="561339" lvl="1" indent="-280669">
              <a:lnSpc>
                <a:spcPts val="3899"/>
              </a:lnSpc>
              <a:buFont typeface="Arial"/>
              <a:buChar char="•"/>
            </a:pPr>
            <a:r>
              <a:rPr lang="en-US" sz="2599" spc="25">
                <a:solidFill>
                  <a:srgbClr val="4D4D4D"/>
                </a:solidFill>
                <a:latin typeface="Gotham 3"/>
              </a:rPr>
              <a:t>Disposer de </a:t>
            </a:r>
            <a:r>
              <a:rPr lang="en-US" sz="2599" spc="25">
                <a:solidFill>
                  <a:srgbClr val="EF3240"/>
                </a:solidFill>
                <a:latin typeface="Gotham 3 Bold"/>
              </a:rPr>
              <a:t>compétences mathématiques</a:t>
            </a:r>
            <a:r>
              <a:rPr lang="en-US" sz="2599" spc="25">
                <a:solidFill>
                  <a:srgbClr val="4D4D4D"/>
                </a:solidFill>
                <a:latin typeface="Gotham 3"/>
              </a:rPr>
              <a:t> indispensables à la gestion et à l’économie</a:t>
            </a:r>
          </a:p>
          <a:p>
            <a:pPr marL="561339" lvl="1" indent="-280669">
              <a:lnSpc>
                <a:spcPts val="3899"/>
              </a:lnSpc>
              <a:buFont typeface="Arial"/>
              <a:buChar char="•"/>
            </a:pPr>
            <a:r>
              <a:rPr lang="en-US" sz="2599" spc="25">
                <a:solidFill>
                  <a:srgbClr val="4D4D4D"/>
                </a:solidFill>
                <a:latin typeface="Gotham 3"/>
              </a:rPr>
              <a:t>Pouvoir travailler de façon </a:t>
            </a:r>
            <a:r>
              <a:rPr lang="en-US" sz="2599" spc="25">
                <a:solidFill>
                  <a:srgbClr val="EF3240"/>
                </a:solidFill>
                <a:latin typeface="Gotham 3 Bold"/>
              </a:rPr>
              <a:t>autonome</a:t>
            </a:r>
            <a:r>
              <a:rPr lang="en-US" sz="2599" spc="25">
                <a:solidFill>
                  <a:srgbClr val="4D4D4D"/>
                </a:solidFill>
                <a:latin typeface="Gotham 3"/>
              </a:rPr>
              <a:t> et organiser son travail</a:t>
            </a:r>
          </a:p>
          <a:p>
            <a:pPr marL="561339" lvl="1" indent="-280669">
              <a:lnSpc>
                <a:spcPts val="3899"/>
              </a:lnSpc>
              <a:buFont typeface="Arial"/>
              <a:buChar char="•"/>
            </a:pPr>
            <a:r>
              <a:rPr lang="en-US" sz="2599" spc="25">
                <a:solidFill>
                  <a:srgbClr val="4D4D4D"/>
                </a:solidFill>
                <a:latin typeface="Gotham 3"/>
              </a:rPr>
              <a:t>Être intéressé par les questions sociétales et être ouvert(e) au mode</a:t>
            </a:r>
          </a:p>
          <a:p>
            <a:pPr>
              <a:lnSpc>
                <a:spcPts val="3899"/>
              </a:lnSpc>
            </a:pPr>
            <a:endParaRPr lang="en-US" sz="2599" spc="25">
              <a:solidFill>
                <a:srgbClr val="4D4D4D"/>
              </a:solidFill>
              <a:latin typeface="Gotham 3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716250" y="7564"/>
            <a:ext cx="3086100" cy="13606101"/>
            <a:chOff x="0" y="0"/>
            <a:chExt cx="812800" cy="3583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3583500"/>
            </a:xfrm>
            <a:custGeom>
              <a:avLst/>
              <a:gdLst/>
              <a:ahLst/>
              <a:cxnLst/>
              <a:rect l="l" t="t" r="r" b="b"/>
              <a:pathLst>
                <a:path w="812800" h="3583500">
                  <a:moveTo>
                    <a:pt x="0" y="0"/>
                  </a:moveTo>
                  <a:lnTo>
                    <a:pt x="812800" y="0"/>
                  </a:lnTo>
                  <a:lnTo>
                    <a:pt x="812800" y="3583500"/>
                  </a:lnTo>
                  <a:lnTo>
                    <a:pt x="0" y="3583500"/>
                  </a:lnTo>
                  <a:close/>
                </a:path>
              </a:pathLst>
            </a:custGeom>
            <a:solidFill>
              <a:srgbClr val="EF324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3659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76325" y="981075"/>
            <a:ext cx="11512969" cy="97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0"/>
              </a:lnSpc>
            </a:pPr>
            <a:r>
              <a:rPr lang="en-US" sz="6882" spc="61">
                <a:solidFill>
                  <a:srgbClr val="737373"/>
                </a:solidFill>
                <a:latin typeface="Gotham 3"/>
              </a:rPr>
              <a:t>ATTENDUS NATIONAUX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85862" y="6161831"/>
            <a:ext cx="9496236" cy="97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0"/>
              </a:lnSpc>
            </a:pPr>
            <a:r>
              <a:rPr lang="en-US" sz="6882" spc="61">
                <a:solidFill>
                  <a:srgbClr val="737373"/>
                </a:solidFill>
                <a:latin typeface="Gotham 3"/>
              </a:rPr>
              <a:t>ATTENDUS LOCAUX</a:t>
            </a:r>
          </a:p>
        </p:txBody>
      </p:sp>
      <p:sp>
        <p:nvSpPr>
          <p:cNvPr id="8" name="AutoShape 8"/>
          <p:cNvSpPr/>
          <p:nvPr/>
        </p:nvSpPr>
        <p:spPr>
          <a:xfrm>
            <a:off x="1287114" y="1974468"/>
            <a:ext cx="3904999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1287114" y="1958229"/>
            <a:ext cx="1553438" cy="77372"/>
            <a:chOff x="0" y="0"/>
            <a:chExt cx="3059796" cy="152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309688" y="7106427"/>
            <a:ext cx="3904999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1309688" y="7111190"/>
            <a:ext cx="1553438" cy="77372"/>
            <a:chOff x="0" y="0"/>
            <a:chExt cx="3059796" cy="152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90612" y="7568549"/>
            <a:ext cx="14240496" cy="234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749"/>
              </a:lnSpc>
              <a:buFont typeface="Arial"/>
              <a:buChar char="•"/>
            </a:pPr>
            <a:r>
              <a:rPr lang="en-US" sz="2499" spc="24">
                <a:solidFill>
                  <a:srgbClr val="4D4D4D"/>
                </a:solidFill>
                <a:latin typeface="Gotham 3"/>
              </a:rPr>
              <a:t>Disposer d’aptitudes à la </a:t>
            </a:r>
            <a:r>
              <a:rPr lang="en-US" sz="2499" spc="24">
                <a:solidFill>
                  <a:srgbClr val="4D4D4D"/>
                </a:solidFill>
                <a:latin typeface="Gotham 3 Bold"/>
              </a:rPr>
              <a:t>compréhension</a:t>
            </a:r>
            <a:r>
              <a:rPr lang="en-US" sz="2499" spc="24">
                <a:solidFill>
                  <a:srgbClr val="4D4D4D"/>
                </a:solidFill>
                <a:latin typeface="Gotham 3"/>
              </a:rPr>
              <a:t>, à l’</a:t>
            </a:r>
            <a:r>
              <a:rPr lang="en-US" sz="2499" spc="24">
                <a:solidFill>
                  <a:srgbClr val="4D4D4D"/>
                </a:solidFill>
                <a:latin typeface="Gotham 3 Bold"/>
              </a:rPr>
              <a:t>analyse</a:t>
            </a:r>
            <a:r>
              <a:rPr lang="en-US" sz="2499" spc="24">
                <a:solidFill>
                  <a:srgbClr val="4D4D4D"/>
                </a:solidFill>
                <a:latin typeface="Gotham 3"/>
              </a:rPr>
              <a:t> et à la </a:t>
            </a:r>
            <a:r>
              <a:rPr lang="en-US" sz="2499" spc="24">
                <a:solidFill>
                  <a:srgbClr val="4D4D4D"/>
                </a:solidFill>
                <a:latin typeface="Gotham 3 Bold"/>
              </a:rPr>
              <a:t>synthèse</a:t>
            </a:r>
            <a:r>
              <a:rPr lang="en-US" sz="2499" spc="24">
                <a:solidFill>
                  <a:srgbClr val="4D4D4D"/>
                </a:solidFill>
                <a:latin typeface="Gotham 3"/>
              </a:rPr>
              <a:t> d’un texte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</a:pPr>
            <a:r>
              <a:rPr lang="en-US" sz="2499" spc="24">
                <a:solidFill>
                  <a:srgbClr val="4D4D4D"/>
                </a:solidFill>
                <a:latin typeface="Gotham 3"/>
              </a:rPr>
              <a:t>Être ouvert à l’</a:t>
            </a:r>
            <a:r>
              <a:rPr lang="en-US" sz="2499" spc="24">
                <a:solidFill>
                  <a:srgbClr val="4D4D4D"/>
                </a:solidFill>
                <a:latin typeface="Gotham 3 Bold"/>
              </a:rPr>
              <a:t>actualité économique</a:t>
            </a:r>
            <a:r>
              <a:rPr lang="en-US" sz="2499" spc="24">
                <a:solidFill>
                  <a:srgbClr val="4D4D4D"/>
                </a:solidFill>
                <a:latin typeface="Gotham 3"/>
              </a:rPr>
              <a:t> et au monde des entreprises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</a:pPr>
            <a:r>
              <a:rPr lang="en-US" sz="2499" spc="24">
                <a:solidFill>
                  <a:srgbClr val="4D4D4D"/>
                </a:solidFill>
                <a:latin typeface="Gotham 3"/>
              </a:rPr>
              <a:t>S’intéresser à la </a:t>
            </a:r>
            <a:r>
              <a:rPr lang="en-US" sz="2499" spc="24">
                <a:solidFill>
                  <a:srgbClr val="4D4D4D"/>
                </a:solidFill>
                <a:latin typeface="Gotham 3 Bold"/>
              </a:rPr>
              <a:t>vie économique</a:t>
            </a:r>
            <a:r>
              <a:rPr lang="en-US" sz="2499" spc="24">
                <a:solidFill>
                  <a:srgbClr val="4D4D4D"/>
                </a:solidFill>
                <a:latin typeface="Gotham 3"/>
              </a:rPr>
              <a:t> locale ou de son territoire d’origine</a:t>
            </a:r>
          </a:p>
          <a:p>
            <a:pPr marL="539749" lvl="1" indent="-269875">
              <a:lnSpc>
                <a:spcPts val="3749"/>
              </a:lnSpc>
              <a:buFont typeface="Arial"/>
              <a:buChar char="•"/>
            </a:pPr>
            <a:r>
              <a:rPr lang="en-US" sz="2499" spc="24">
                <a:solidFill>
                  <a:srgbClr val="4D4D4D"/>
                </a:solidFill>
                <a:latin typeface="Gotham 3"/>
              </a:rPr>
              <a:t>Avoir un niveau d’</a:t>
            </a:r>
            <a:r>
              <a:rPr lang="en-US" sz="2499" spc="24">
                <a:solidFill>
                  <a:srgbClr val="4D4D4D"/>
                </a:solidFill>
                <a:latin typeface="Gotham 3 Bold"/>
              </a:rPr>
              <a:t>anglais</a:t>
            </a:r>
            <a:r>
              <a:rPr lang="en-US" sz="2499" spc="24">
                <a:solidFill>
                  <a:srgbClr val="4D4D4D"/>
                </a:solidFill>
                <a:latin typeface="Gotham 3"/>
              </a:rPr>
              <a:t> correct</a:t>
            </a:r>
          </a:p>
          <a:p>
            <a:pPr>
              <a:lnSpc>
                <a:spcPts val="3749"/>
              </a:lnSpc>
            </a:pPr>
            <a:endParaRPr lang="en-US" sz="2499" spc="24">
              <a:solidFill>
                <a:srgbClr val="4D4D4D"/>
              </a:solidFill>
              <a:latin typeface="Gotham 3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4452" y="2265285"/>
            <a:ext cx="17344795" cy="7776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>
                <a:solidFill>
                  <a:srgbClr val="737373"/>
                </a:solidFill>
                <a:latin typeface="Gotham 3"/>
              </a:rPr>
              <a:t>La </a:t>
            </a:r>
            <a:r>
              <a:rPr lang="en-US" sz="2599" spc="25">
                <a:solidFill>
                  <a:srgbClr val="EF3240"/>
                </a:solidFill>
                <a:latin typeface="Gotham 3 Bold"/>
              </a:rPr>
              <a:t>motivation</a:t>
            </a:r>
            <a:r>
              <a:rPr lang="en-US" sz="2599" spc="25">
                <a:solidFill>
                  <a:srgbClr val="737373"/>
                </a:solidFill>
                <a:latin typeface="Gotham 3"/>
              </a:rPr>
              <a:t> du candidat et pour la filière demandée</a:t>
            </a:r>
          </a:p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>
                <a:solidFill>
                  <a:srgbClr val="737373"/>
                </a:solidFill>
                <a:latin typeface="Gotham 3"/>
              </a:rPr>
              <a:t>Les </a:t>
            </a:r>
            <a:r>
              <a:rPr lang="en-US" sz="2599" spc="25">
                <a:solidFill>
                  <a:srgbClr val="EF3240"/>
                </a:solidFill>
                <a:latin typeface="Gotham 3 Bold"/>
              </a:rPr>
              <a:t>résultats</a:t>
            </a:r>
            <a:r>
              <a:rPr lang="en-US" sz="2599" spc="25">
                <a:solidFill>
                  <a:srgbClr val="EF3240"/>
                </a:solidFill>
                <a:latin typeface="Gotham 3"/>
              </a:rPr>
              <a:t> </a:t>
            </a:r>
            <a:r>
              <a:rPr lang="en-US" sz="2599" spc="25">
                <a:solidFill>
                  <a:srgbClr val="737373"/>
                </a:solidFill>
                <a:latin typeface="Gotham 3"/>
              </a:rPr>
              <a:t>obtenus aux épreuves anticipées du baccalauréat pour les primo-bacheliers, à toutes les épreuves pour les candidats en réorientation</a:t>
            </a:r>
          </a:p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>
                <a:solidFill>
                  <a:srgbClr val="737373"/>
                </a:solidFill>
                <a:latin typeface="Gotham 3"/>
              </a:rPr>
              <a:t>Les notes obtenues lors des années de première et de terminale, notamment celles qui sont révélatrices des attendus de la licence en droit (français, philosophie, histoire-géographie, sciences économiques et sociales -- le cas échéant) et celles des matières fondamentales pour chaque série</a:t>
            </a:r>
          </a:p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>
                <a:solidFill>
                  <a:srgbClr val="737373"/>
                </a:solidFill>
                <a:latin typeface="Gotham 3"/>
              </a:rPr>
              <a:t>Les </a:t>
            </a:r>
            <a:r>
              <a:rPr lang="en-US" sz="2599" spc="25">
                <a:solidFill>
                  <a:srgbClr val="EF3240"/>
                </a:solidFill>
                <a:latin typeface="Gotham 3 Bold"/>
              </a:rPr>
              <a:t>appréciations et avis des enseignants</a:t>
            </a:r>
            <a:r>
              <a:rPr lang="en-US" sz="2599" spc="25">
                <a:solidFill>
                  <a:srgbClr val="EF3240"/>
                </a:solidFill>
                <a:latin typeface="Gotham 3"/>
              </a:rPr>
              <a:t> </a:t>
            </a:r>
            <a:r>
              <a:rPr lang="en-US" sz="2599" spc="25">
                <a:solidFill>
                  <a:srgbClr val="737373"/>
                </a:solidFill>
                <a:latin typeface="Gotham 3"/>
              </a:rPr>
              <a:t>de première et de terminale sur le candidat et son projet professionnel</a:t>
            </a:r>
          </a:p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>
                <a:solidFill>
                  <a:srgbClr val="737373"/>
                </a:solidFill>
                <a:latin typeface="Gotham 3"/>
              </a:rPr>
              <a:t>Le suivi d'une ou plusieurs </a:t>
            </a:r>
            <a:r>
              <a:rPr lang="en-US" sz="2599" spc="25">
                <a:solidFill>
                  <a:srgbClr val="EF3240"/>
                </a:solidFill>
                <a:latin typeface="Gotham 3 Bold"/>
              </a:rPr>
              <a:t>options</a:t>
            </a:r>
            <a:r>
              <a:rPr lang="en-US" sz="2599" spc="25">
                <a:solidFill>
                  <a:srgbClr val="737373"/>
                </a:solidFill>
                <a:latin typeface="Gotham 3"/>
              </a:rPr>
              <a:t> ou spécialités favorisant l'acquisition des attendus de la licence AES (spécialité économie, sciences politiques, mathématiques, approfondissement d'une langue vivante...)</a:t>
            </a:r>
          </a:p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>
                <a:solidFill>
                  <a:srgbClr val="737373"/>
                </a:solidFill>
                <a:latin typeface="Gotham 3"/>
              </a:rPr>
              <a:t>Les </a:t>
            </a:r>
            <a:r>
              <a:rPr lang="en-US" sz="2599" spc="25">
                <a:solidFill>
                  <a:srgbClr val="EF3240"/>
                </a:solidFill>
                <a:latin typeface="Gotham 3 Bold"/>
              </a:rPr>
              <a:t>activités extracurriculaires</a:t>
            </a:r>
            <a:r>
              <a:rPr lang="en-US" sz="2599" spc="25">
                <a:solidFill>
                  <a:srgbClr val="EF3240"/>
                </a:solidFill>
                <a:latin typeface="Gotham 3"/>
              </a:rPr>
              <a:t> </a:t>
            </a:r>
            <a:r>
              <a:rPr lang="en-US" sz="2599" spc="25">
                <a:solidFill>
                  <a:srgbClr val="737373"/>
                </a:solidFill>
                <a:latin typeface="Gotham 3"/>
              </a:rPr>
              <a:t>pertinentes (stages, responsabilités prises au sein de l'établissement d'enseignement secondaire...)</a:t>
            </a:r>
          </a:p>
          <a:p>
            <a:pPr marL="561339" lvl="1" indent="-280669" algn="just">
              <a:lnSpc>
                <a:spcPts val="3899"/>
              </a:lnSpc>
              <a:buFont typeface="Arial"/>
              <a:buChar char="•"/>
            </a:pPr>
            <a:r>
              <a:rPr lang="en-US" sz="2599" spc="25">
                <a:solidFill>
                  <a:srgbClr val="737373"/>
                </a:solidFill>
                <a:latin typeface="Gotham 3"/>
              </a:rPr>
              <a:t>Les compétences mises en avant par le candidat et acquises au cours d'</a:t>
            </a:r>
            <a:r>
              <a:rPr lang="en-US" sz="2599" spc="25">
                <a:solidFill>
                  <a:srgbClr val="737373"/>
                </a:solidFill>
                <a:latin typeface="Gotham 3 Bold"/>
              </a:rPr>
              <a:t>expériences personnelles</a:t>
            </a:r>
            <a:r>
              <a:rPr lang="en-US" sz="2599" spc="25">
                <a:solidFill>
                  <a:srgbClr val="737373"/>
                </a:solidFill>
                <a:latin typeface="Gotham 3"/>
              </a:rPr>
              <a:t> (pratique d'un sport ou d'un art à un haut niveau, séjours à l'étranger, responsabilités associatives...)</a:t>
            </a:r>
          </a:p>
          <a:p>
            <a:pPr algn="just">
              <a:lnSpc>
                <a:spcPts val="3899"/>
              </a:lnSpc>
            </a:pPr>
            <a:endParaRPr lang="en-US" sz="2599" spc="25">
              <a:solidFill>
                <a:srgbClr val="737373"/>
              </a:solidFill>
              <a:latin typeface="Gotham 3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8781" y="869297"/>
            <a:ext cx="11512969" cy="977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0"/>
              </a:lnSpc>
            </a:pPr>
            <a:r>
              <a:rPr lang="en-US" sz="6882" spc="61">
                <a:solidFill>
                  <a:srgbClr val="737373"/>
                </a:solidFill>
                <a:latin typeface="Gotham 3"/>
              </a:rPr>
              <a:t>EXAMEN DU DOSSIER</a:t>
            </a:r>
          </a:p>
        </p:txBody>
      </p:sp>
      <p:sp>
        <p:nvSpPr>
          <p:cNvPr id="4" name="AutoShape 4"/>
          <p:cNvSpPr/>
          <p:nvPr/>
        </p:nvSpPr>
        <p:spPr>
          <a:xfrm>
            <a:off x="1287114" y="1862690"/>
            <a:ext cx="3904999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287114" y="1846450"/>
            <a:ext cx="1553438" cy="77372"/>
            <a:chOff x="0" y="0"/>
            <a:chExt cx="3059796" cy="152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4041287" y="0"/>
            <a:ext cx="3218013" cy="2131934"/>
          </a:xfrm>
          <a:custGeom>
            <a:avLst/>
            <a:gdLst/>
            <a:ahLst/>
            <a:cxnLst/>
            <a:rect l="l" t="t" r="r" b="b"/>
            <a:pathLst>
              <a:path w="3218013" h="2131934">
                <a:moveTo>
                  <a:pt x="0" y="0"/>
                </a:moveTo>
                <a:lnTo>
                  <a:pt x="3218013" y="0"/>
                </a:lnTo>
                <a:lnTo>
                  <a:pt x="3218013" y="2131934"/>
                </a:lnTo>
                <a:lnTo>
                  <a:pt x="0" y="21319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3225810" y="665914"/>
            <a:ext cx="4810866" cy="866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spc="54">
                <a:solidFill>
                  <a:srgbClr val="FFFFFF"/>
                </a:solidFill>
                <a:latin typeface="League Spartan"/>
              </a:rPr>
              <a:t>AES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27782" y="0"/>
            <a:ext cx="7560218" cy="10287000"/>
          </a:xfrm>
          <a:custGeom>
            <a:avLst/>
            <a:gdLst/>
            <a:ahLst/>
            <a:cxnLst/>
            <a:rect l="l" t="t" r="r" b="b"/>
            <a:pathLst>
              <a:path w="7560218" h="10287000">
                <a:moveTo>
                  <a:pt x="0" y="0"/>
                </a:moveTo>
                <a:lnTo>
                  <a:pt x="7560218" y="0"/>
                </a:lnTo>
                <a:lnTo>
                  <a:pt x="75602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712" r="-33901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1382364" y="3238355"/>
            <a:ext cx="3904999" cy="0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1382364" y="3222115"/>
            <a:ext cx="1553438" cy="77372"/>
            <a:chOff x="0" y="0"/>
            <a:chExt cx="3059796" cy="152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927915" y="6115050"/>
            <a:ext cx="411120" cy="888909"/>
          </a:xfrm>
          <a:custGeom>
            <a:avLst/>
            <a:gdLst/>
            <a:ahLst/>
            <a:cxnLst/>
            <a:rect l="l" t="t" r="r" b="b"/>
            <a:pathLst>
              <a:path w="411120" h="888909">
                <a:moveTo>
                  <a:pt x="0" y="0"/>
                </a:moveTo>
                <a:lnTo>
                  <a:pt x="411120" y="0"/>
                </a:lnTo>
                <a:lnTo>
                  <a:pt x="411120" y="888909"/>
                </a:lnTo>
                <a:lnTo>
                  <a:pt x="0" y="888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66146" y="4373079"/>
            <a:ext cx="7477854" cy="4313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14"/>
              </a:lnSpc>
              <a:spcBef>
                <a:spcPct val="0"/>
              </a:spcBef>
            </a:pPr>
            <a:r>
              <a:rPr lang="en-US" sz="3276" spc="32">
                <a:solidFill>
                  <a:srgbClr val="212932"/>
                </a:solidFill>
                <a:latin typeface="Gotham 3"/>
              </a:rPr>
              <a:t>Faculté de droit</a:t>
            </a:r>
          </a:p>
          <a:p>
            <a:pPr>
              <a:lnSpc>
                <a:spcPts val="4914"/>
              </a:lnSpc>
              <a:spcBef>
                <a:spcPct val="0"/>
              </a:spcBef>
            </a:pPr>
            <a:endParaRPr lang="en-US" sz="3276" spc="32">
              <a:solidFill>
                <a:srgbClr val="212932"/>
              </a:solidFill>
              <a:latin typeface="Gotham 3"/>
            </a:endParaRPr>
          </a:p>
          <a:p>
            <a:pPr>
              <a:lnSpc>
                <a:spcPts val="4914"/>
              </a:lnSpc>
              <a:spcBef>
                <a:spcPct val="0"/>
              </a:spcBef>
            </a:pPr>
            <a:r>
              <a:rPr lang="en-US" sz="3276" spc="32">
                <a:solidFill>
                  <a:srgbClr val="212932"/>
                </a:solidFill>
                <a:latin typeface="Gotham 3"/>
              </a:rPr>
              <a:t>Sur le domaine universitaire de </a:t>
            </a:r>
            <a:r>
              <a:rPr lang="en-US" sz="3276" spc="32">
                <a:solidFill>
                  <a:srgbClr val="212932"/>
                </a:solidFill>
                <a:latin typeface="Gotham 3 Bold"/>
              </a:rPr>
              <a:t>Jacob-Bellecombette ou </a:t>
            </a:r>
            <a:r>
              <a:rPr lang="en-US" sz="3276" spc="32">
                <a:solidFill>
                  <a:srgbClr val="212932"/>
                </a:solidFill>
                <a:latin typeface="Gotham 3"/>
              </a:rPr>
              <a:t>sur le campus d</a:t>
            </a:r>
            <a:r>
              <a:rPr lang="en-US" sz="3276" spc="32">
                <a:solidFill>
                  <a:srgbClr val="212932"/>
                </a:solidFill>
                <a:latin typeface="Gotham 3 Bold"/>
              </a:rPr>
              <a:t>'Annecy-le-Vieux</a:t>
            </a:r>
          </a:p>
          <a:p>
            <a:pPr>
              <a:lnSpc>
                <a:spcPts val="4914"/>
              </a:lnSpc>
              <a:spcBef>
                <a:spcPct val="0"/>
              </a:spcBef>
            </a:pPr>
            <a:endParaRPr lang="en-US" sz="3276" spc="32">
              <a:solidFill>
                <a:srgbClr val="212932"/>
              </a:solidFill>
              <a:latin typeface="Gotham 3 Bold"/>
            </a:endParaRPr>
          </a:p>
          <a:p>
            <a:pPr>
              <a:lnSpc>
                <a:spcPts val="4914"/>
              </a:lnSpc>
              <a:spcBef>
                <a:spcPct val="0"/>
              </a:spcBef>
            </a:pPr>
            <a:r>
              <a:rPr lang="en-US" sz="3276" u="sng" spc="32">
                <a:solidFill>
                  <a:srgbClr val="EF3240"/>
                </a:solidFill>
                <a:latin typeface="Gotham 3 Bold"/>
              </a:rPr>
              <a:t>www.fac-droit.univ-smb.fr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39035" y="1295400"/>
            <a:ext cx="6272689" cy="1855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7"/>
              </a:lnSpc>
            </a:pPr>
            <a:r>
              <a:rPr lang="en-US" sz="6531" spc="-300">
                <a:solidFill>
                  <a:srgbClr val="10100E"/>
                </a:solidFill>
                <a:latin typeface="Gotham 2"/>
              </a:rPr>
              <a:t>OU-NOUS TROUVER ?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CA6DB9D-F0D6-43D2-A6B0-1D241074A72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 6"/>
          <p:cNvGrpSpPr/>
          <p:nvPr/>
        </p:nvGrpSpPr>
        <p:grpSpPr>
          <a:xfrm rot="-91579">
            <a:off x="6062835" y="3597084"/>
            <a:ext cx="6010064" cy="1631756"/>
            <a:chOff x="0" y="0"/>
            <a:chExt cx="1543068" cy="41894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43069" cy="418949"/>
            </a:xfrm>
            <a:custGeom>
              <a:avLst/>
              <a:gdLst/>
              <a:ahLst/>
              <a:cxnLst/>
              <a:rect l="l" t="t" r="r" b="b"/>
              <a:pathLst>
                <a:path w="1543069" h="418949">
                  <a:moveTo>
                    <a:pt x="0" y="0"/>
                  </a:moveTo>
                  <a:lnTo>
                    <a:pt x="1543069" y="0"/>
                  </a:lnTo>
                  <a:lnTo>
                    <a:pt x="1543069" y="418949"/>
                  </a:lnTo>
                  <a:lnTo>
                    <a:pt x="0" y="41894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543068" cy="4856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641500" y="5308593"/>
            <a:ext cx="8812824" cy="1860704"/>
            <a:chOff x="0" y="0"/>
            <a:chExt cx="2321073" cy="49006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21073" cy="490062"/>
            </a:xfrm>
            <a:custGeom>
              <a:avLst/>
              <a:gdLst/>
              <a:ahLst/>
              <a:cxnLst/>
              <a:rect l="l" t="t" r="r" b="b"/>
              <a:pathLst>
                <a:path w="2321073" h="490062">
                  <a:moveTo>
                    <a:pt x="0" y="0"/>
                  </a:moveTo>
                  <a:lnTo>
                    <a:pt x="2321073" y="0"/>
                  </a:lnTo>
                  <a:lnTo>
                    <a:pt x="2321073" y="490062"/>
                  </a:lnTo>
                  <a:lnTo>
                    <a:pt x="0" y="490062"/>
                  </a:lnTo>
                  <a:close/>
                </a:path>
              </a:pathLst>
            </a:custGeom>
            <a:solidFill>
              <a:srgbClr val="EF3240">
                <a:alpha val="98824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2321073" cy="556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3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711470" y="642164"/>
            <a:ext cx="3452783" cy="1494488"/>
          </a:xfrm>
          <a:custGeom>
            <a:avLst/>
            <a:gdLst/>
            <a:ahLst/>
            <a:cxnLst/>
            <a:rect l="l" t="t" r="r" b="b"/>
            <a:pathLst>
              <a:path w="3452783" h="1494488">
                <a:moveTo>
                  <a:pt x="0" y="0"/>
                </a:moveTo>
                <a:lnTo>
                  <a:pt x="3452783" y="0"/>
                </a:lnTo>
                <a:lnTo>
                  <a:pt x="3452783" y="1494488"/>
                </a:lnTo>
                <a:lnTo>
                  <a:pt x="0" y="1494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554089" y="7620312"/>
            <a:ext cx="1154944" cy="1150744"/>
          </a:xfrm>
          <a:custGeom>
            <a:avLst/>
            <a:gdLst/>
            <a:ahLst/>
            <a:cxnLst/>
            <a:rect l="l" t="t" r="r" b="b"/>
            <a:pathLst>
              <a:path w="1154944" h="1150744">
                <a:moveTo>
                  <a:pt x="0" y="0"/>
                </a:moveTo>
                <a:lnTo>
                  <a:pt x="1154944" y="0"/>
                </a:lnTo>
                <a:lnTo>
                  <a:pt x="1154944" y="1150744"/>
                </a:lnTo>
                <a:lnTo>
                  <a:pt x="0" y="11507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801048" y="7620312"/>
            <a:ext cx="1190313" cy="1190313"/>
          </a:xfrm>
          <a:custGeom>
            <a:avLst/>
            <a:gdLst/>
            <a:ahLst/>
            <a:cxnLst/>
            <a:rect l="l" t="t" r="r" b="b"/>
            <a:pathLst>
              <a:path w="1190313" h="1190313">
                <a:moveTo>
                  <a:pt x="0" y="0"/>
                </a:moveTo>
                <a:lnTo>
                  <a:pt x="1190313" y="0"/>
                </a:lnTo>
                <a:lnTo>
                  <a:pt x="1190313" y="1190313"/>
                </a:lnTo>
                <a:lnTo>
                  <a:pt x="0" y="1190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 rot="-98452">
            <a:off x="6233257" y="3779294"/>
            <a:ext cx="5666393" cy="1418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44"/>
              </a:lnSpc>
              <a:spcBef>
                <a:spcPct val="0"/>
              </a:spcBef>
            </a:pPr>
            <a:r>
              <a:rPr lang="en-US" sz="8246">
                <a:solidFill>
                  <a:srgbClr val="EF3240"/>
                </a:solidFill>
                <a:latin typeface="League Spartan"/>
              </a:rPr>
              <a:t>MERCI 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95363" y="5819428"/>
            <a:ext cx="10897273" cy="853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0"/>
              </a:lnSpc>
              <a:spcBef>
                <a:spcPct val="0"/>
              </a:spcBef>
            </a:pPr>
            <a:r>
              <a:rPr lang="en-US" sz="5014">
                <a:solidFill>
                  <a:srgbClr val="FFFFFF"/>
                </a:solidFill>
                <a:latin typeface="League Spartan"/>
              </a:rPr>
              <a:t>SUIVEZ-NOUS SUR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15239" y="9144000"/>
            <a:ext cx="6561931" cy="68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9"/>
              </a:lnSpc>
              <a:spcBef>
                <a:spcPct val="0"/>
              </a:spcBef>
            </a:pPr>
            <a:r>
              <a:rPr lang="en-US" sz="3799" spc="37">
                <a:solidFill>
                  <a:srgbClr val="FFFFFF"/>
                </a:solidFill>
                <a:latin typeface="Gotham 2"/>
              </a:rPr>
              <a:t>www.fac-droit.univ-smb.fr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68427" y="3901443"/>
            <a:ext cx="4776422" cy="4490902"/>
            <a:chOff x="0" y="0"/>
            <a:chExt cx="1257988" cy="11827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57988" cy="1182789"/>
            </a:xfrm>
            <a:custGeom>
              <a:avLst/>
              <a:gdLst/>
              <a:ahLst/>
              <a:cxnLst/>
              <a:rect l="l" t="t" r="r" b="b"/>
              <a:pathLst>
                <a:path w="1257988" h="1182789">
                  <a:moveTo>
                    <a:pt x="0" y="0"/>
                  </a:moveTo>
                  <a:lnTo>
                    <a:pt x="1257988" y="0"/>
                  </a:lnTo>
                  <a:lnTo>
                    <a:pt x="1257988" y="1182789"/>
                  </a:lnTo>
                  <a:lnTo>
                    <a:pt x="0" y="1182789"/>
                  </a:lnTo>
                  <a:close/>
                </a:path>
              </a:pathLst>
            </a:custGeom>
            <a:solidFill>
              <a:srgbClr val="93959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257988" cy="1258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5871376" y="8949445"/>
            <a:ext cx="2058932" cy="944687"/>
          </a:xfrm>
          <a:custGeom>
            <a:avLst/>
            <a:gdLst/>
            <a:ahLst/>
            <a:cxnLst/>
            <a:rect l="l" t="t" r="r" b="b"/>
            <a:pathLst>
              <a:path w="2058932" h="944687">
                <a:moveTo>
                  <a:pt x="0" y="0"/>
                </a:moveTo>
                <a:lnTo>
                  <a:pt x="2058932" y="0"/>
                </a:lnTo>
                <a:lnTo>
                  <a:pt x="2058932" y="944687"/>
                </a:lnTo>
                <a:lnTo>
                  <a:pt x="0" y="944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25736" y="3901443"/>
            <a:ext cx="4776422" cy="4490902"/>
            <a:chOff x="0" y="0"/>
            <a:chExt cx="1257988" cy="11827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57988" cy="1182789"/>
            </a:xfrm>
            <a:custGeom>
              <a:avLst/>
              <a:gdLst/>
              <a:ahLst/>
              <a:cxnLst/>
              <a:rect l="l" t="t" r="r" b="b"/>
              <a:pathLst>
                <a:path w="1257988" h="1182789">
                  <a:moveTo>
                    <a:pt x="0" y="0"/>
                  </a:moveTo>
                  <a:lnTo>
                    <a:pt x="1257988" y="0"/>
                  </a:lnTo>
                  <a:lnTo>
                    <a:pt x="1257988" y="1182789"/>
                  </a:lnTo>
                  <a:lnTo>
                    <a:pt x="0" y="1182789"/>
                  </a:lnTo>
                  <a:close/>
                </a:path>
              </a:pathLst>
            </a:custGeom>
            <a:solidFill>
              <a:srgbClr val="EF324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257988" cy="1258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40744" y="5290398"/>
            <a:ext cx="3346406" cy="85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0"/>
              </a:lnSpc>
              <a:spcBef>
                <a:spcPct val="0"/>
              </a:spcBef>
            </a:pPr>
            <a:r>
              <a:rPr lang="en-US" sz="5014">
                <a:solidFill>
                  <a:srgbClr val="FFFFFF"/>
                </a:solidFill>
                <a:latin typeface="League Spartan"/>
              </a:rPr>
              <a:t>Licences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17368" y="5290398"/>
            <a:ext cx="3346406" cy="85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0"/>
              </a:lnSpc>
              <a:spcBef>
                <a:spcPct val="0"/>
              </a:spcBef>
            </a:pPr>
            <a:r>
              <a:rPr lang="en-US" sz="5014">
                <a:solidFill>
                  <a:srgbClr val="FFFFFF"/>
                </a:solidFill>
                <a:latin typeface="League Spartan"/>
              </a:rPr>
              <a:t>Masters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011573" y="3910968"/>
            <a:ext cx="4776422" cy="4490902"/>
            <a:chOff x="0" y="0"/>
            <a:chExt cx="1257988" cy="11827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57988" cy="1182789"/>
            </a:xfrm>
            <a:custGeom>
              <a:avLst/>
              <a:gdLst/>
              <a:ahLst/>
              <a:cxnLst/>
              <a:rect l="l" t="t" r="r" b="b"/>
              <a:pathLst>
                <a:path w="1257988" h="1182789">
                  <a:moveTo>
                    <a:pt x="0" y="0"/>
                  </a:moveTo>
                  <a:lnTo>
                    <a:pt x="1257988" y="0"/>
                  </a:lnTo>
                  <a:lnTo>
                    <a:pt x="1257988" y="1182789"/>
                  </a:lnTo>
                  <a:lnTo>
                    <a:pt x="0" y="1182789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257988" cy="12589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516898" y="5299923"/>
            <a:ext cx="3346406" cy="85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0"/>
              </a:lnSpc>
              <a:spcBef>
                <a:spcPct val="0"/>
              </a:spcBef>
            </a:pPr>
            <a:r>
              <a:rPr lang="en-US" sz="5014">
                <a:solidFill>
                  <a:srgbClr val="FFFFFF"/>
                </a:solidFill>
                <a:latin typeface="League Spartan"/>
              </a:rPr>
              <a:t>Doctorats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48665" y="5846408"/>
            <a:ext cx="2130564" cy="71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  <a:spcBef>
                <a:spcPct val="0"/>
              </a:spcBef>
            </a:pPr>
            <a:r>
              <a:rPr lang="en-US" sz="3714">
                <a:solidFill>
                  <a:srgbClr val="FFFFFF"/>
                </a:solidFill>
                <a:latin typeface="Gotham 4"/>
              </a:rPr>
              <a:t>en 3 ans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25288" y="5852238"/>
            <a:ext cx="2130564" cy="71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  <a:spcBef>
                <a:spcPct val="0"/>
              </a:spcBef>
            </a:pPr>
            <a:r>
              <a:rPr lang="en-US" sz="3714">
                <a:solidFill>
                  <a:srgbClr val="FFFFFF"/>
                </a:solidFill>
                <a:latin typeface="Gotham 4"/>
              </a:rPr>
              <a:t>en 2 ans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732740" y="5852238"/>
            <a:ext cx="2130564" cy="71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  <a:spcBef>
                <a:spcPct val="0"/>
              </a:spcBef>
            </a:pPr>
            <a:r>
              <a:rPr lang="en-US" sz="3714">
                <a:solidFill>
                  <a:srgbClr val="FFFFFF"/>
                </a:solidFill>
                <a:latin typeface="Gotham 4"/>
              </a:rPr>
              <a:t>en 3 ans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455052" y="6651747"/>
            <a:ext cx="2917790" cy="571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0"/>
              </a:lnSpc>
              <a:spcBef>
                <a:spcPct val="0"/>
              </a:spcBef>
            </a:pPr>
            <a:r>
              <a:rPr lang="en-US" sz="3014">
                <a:solidFill>
                  <a:srgbClr val="FFFFFF"/>
                </a:solidFill>
                <a:latin typeface="Gotham 2"/>
              </a:rPr>
              <a:t>(6 semestres)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319472" y="6651747"/>
            <a:ext cx="3639715" cy="571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0"/>
              </a:lnSpc>
              <a:spcBef>
                <a:spcPct val="0"/>
              </a:spcBef>
            </a:pPr>
            <a:r>
              <a:rPr lang="en-US" sz="3014">
                <a:solidFill>
                  <a:srgbClr val="FFFFFF"/>
                </a:solidFill>
                <a:latin typeface="Gotham 2"/>
              </a:rPr>
              <a:t>(+ 4 semestres)</a:t>
            </a:r>
          </a:p>
        </p:txBody>
      </p:sp>
      <p:sp>
        <p:nvSpPr>
          <p:cNvPr id="21" name="AutoShape 21"/>
          <p:cNvSpPr/>
          <p:nvPr/>
        </p:nvSpPr>
        <p:spPr>
          <a:xfrm>
            <a:off x="1519055" y="2911840"/>
            <a:ext cx="3904999" cy="0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1519055" y="2895600"/>
            <a:ext cx="1553438" cy="77372"/>
            <a:chOff x="0" y="0"/>
            <a:chExt cx="3059796" cy="1524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500005" y="876300"/>
            <a:ext cx="7101981" cy="1855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7"/>
              </a:lnSpc>
            </a:pPr>
            <a:r>
              <a:rPr lang="en-US" sz="6531" spc="-300">
                <a:solidFill>
                  <a:srgbClr val="10100E"/>
                </a:solidFill>
                <a:latin typeface="Gotham 2"/>
              </a:rPr>
              <a:t>OFFRE DE FORMATION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8081" y="578518"/>
            <a:ext cx="16191219" cy="3823460"/>
            <a:chOff x="0" y="0"/>
            <a:chExt cx="4264354" cy="10070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64354" cy="1007002"/>
            </a:xfrm>
            <a:custGeom>
              <a:avLst/>
              <a:gdLst/>
              <a:ahLst/>
              <a:cxnLst/>
              <a:rect l="l" t="t" r="r" b="b"/>
              <a:pathLst>
                <a:path w="4264354" h="1007002">
                  <a:moveTo>
                    <a:pt x="0" y="0"/>
                  </a:moveTo>
                  <a:lnTo>
                    <a:pt x="4264354" y="0"/>
                  </a:lnTo>
                  <a:lnTo>
                    <a:pt x="4264354" y="1007002"/>
                  </a:lnTo>
                  <a:lnTo>
                    <a:pt x="0" y="1007002"/>
                  </a:lnTo>
                  <a:close/>
                </a:path>
              </a:pathLst>
            </a:custGeom>
            <a:solidFill>
              <a:srgbClr val="EF324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264354" cy="10832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278337" y="1936714"/>
            <a:ext cx="3346406" cy="1002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80"/>
              </a:lnSpc>
              <a:spcBef>
                <a:spcPct val="0"/>
              </a:spcBef>
            </a:pPr>
            <a:r>
              <a:rPr lang="en-US" sz="5914">
                <a:solidFill>
                  <a:srgbClr val="FFFFFF"/>
                </a:solidFill>
                <a:latin typeface="League Spartan"/>
              </a:rPr>
              <a:t>Licences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068081" y="4449463"/>
            <a:ext cx="16191219" cy="3037175"/>
            <a:chOff x="0" y="0"/>
            <a:chExt cx="4264354" cy="7999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64354" cy="799914"/>
            </a:xfrm>
            <a:custGeom>
              <a:avLst/>
              <a:gdLst/>
              <a:ahLst/>
              <a:cxnLst/>
              <a:rect l="l" t="t" r="r" b="b"/>
              <a:pathLst>
                <a:path w="4264354" h="799914">
                  <a:moveTo>
                    <a:pt x="0" y="0"/>
                  </a:moveTo>
                  <a:lnTo>
                    <a:pt x="4264354" y="0"/>
                  </a:lnTo>
                  <a:lnTo>
                    <a:pt x="4264354" y="799914"/>
                  </a:lnTo>
                  <a:lnTo>
                    <a:pt x="0" y="799914"/>
                  </a:lnTo>
                  <a:close/>
                </a:path>
              </a:pathLst>
            </a:custGeom>
            <a:solidFill>
              <a:srgbClr val="939599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264354" cy="8761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40237" y="5482653"/>
            <a:ext cx="3346406" cy="85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0"/>
              </a:lnSpc>
              <a:spcBef>
                <a:spcPct val="0"/>
              </a:spcBef>
            </a:pPr>
            <a:r>
              <a:rPr lang="en-US" sz="5014">
                <a:solidFill>
                  <a:srgbClr val="FFFFFF"/>
                </a:solidFill>
                <a:latin typeface="League Spartan"/>
              </a:rPr>
              <a:t>Masters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68081" y="7560407"/>
            <a:ext cx="16191219" cy="2167125"/>
            <a:chOff x="0" y="0"/>
            <a:chExt cx="4264354" cy="57076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64354" cy="570765"/>
            </a:xfrm>
            <a:custGeom>
              <a:avLst/>
              <a:gdLst/>
              <a:ahLst/>
              <a:cxnLst/>
              <a:rect l="l" t="t" r="r" b="b"/>
              <a:pathLst>
                <a:path w="4264354" h="570765">
                  <a:moveTo>
                    <a:pt x="0" y="0"/>
                  </a:moveTo>
                  <a:lnTo>
                    <a:pt x="4264354" y="0"/>
                  </a:lnTo>
                  <a:lnTo>
                    <a:pt x="4264354" y="570765"/>
                  </a:lnTo>
                  <a:lnTo>
                    <a:pt x="0" y="570765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4264354" cy="6469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240237" y="8153782"/>
            <a:ext cx="3346406" cy="856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20"/>
              </a:lnSpc>
              <a:spcBef>
                <a:spcPct val="0"/>
              </a:spcBef>
            </a:pPr>
            <a:r>
              <a:rPr lang="en-US" sz="5014">
                <a:solidFill>
                  <a:srgbClr val="FFFFFF"/>
                </a:solidFill>
                <a:latin typeface="League Spartan"/>
              </a:rPr>
              <a:t>Doctorats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55789" y="694786"/>
            <a:ext cx="10145053" cy="349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>
              <a:lnSpc>
                <a:spcPts val="38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Gotham 4"/>
              </a:rPr>
              <a:t>Droit</a:t>
            </a:r>
          </a:p>
          <a:p>
            <a:pPr marL="647697" lvl="1" indent="-323848">
              <a:lnSpc>
                <a:spcPts val="38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Gotham 4"/>
              </a:rPr>
              <a:t>Administration Economique et sociale (AES)</a:t>
            </a:r>
          </a:p>
          <a:p>
            <a:pPr marL="647697" lvl="1" indent="-323848">
              <a:lnSpc>
                <a:spcPts val="38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Gotham 4"/>
              </a:rPr>
              <a:t>Double licence Droit/Langues Etrangères Appliquées (LEA)</a:t>
            </a:r>
          </a:p>
          <a:p>
            <a:pPr marL="647697" lvl="1" indent="-323848">
              <a:lnSpc>
                <a:spcPts val="38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Gotham 4"/>
              </a:rPr>
              <a:t>Licence Professionnelle (LP) métiers du notariat</a:t>
            </a:r>
          </a:p>
          <a:p>
            <a:pPr marL="647697" lvl="1" indent="-323848">
              <a:lnSpc>
                <a:spcPts val="38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Gotham 4"/>
              </a:rPr>
              <a:t>Licence Professionnelle (LP) administration et management public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717689" y="4648838"/>
            <a:ext cx="4166553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>
              <a:lnSpc>
                <a:spcPts val="38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Gotham 4"/>
              </a:rPr>
              <a:t>Droit privé</a:t>
            </a:r>
          </a:p>
          <a:p>
            <a:pPr marL="647697" lvl="1" indent="-323848">
              <a:lnSpc>
                <a:spcPts val="38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Gotham 4"/>
              </a:rPr>
              <a:t>Droit public</a:t>
            </a:r>
          </a:p>
          <a:p>
            <a:pPr marL="647697" lvl="1" indent="-323848">
              <a:lnSpc>
                <a:spcPts val="38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Gotham 4"/>
              </a:rPr>
              <a:t>Droit des affaires</a:t>
            </a:r>
          </a:p>
          <a:p>
            <a:pPr marL="647697" lvl="1" indent="-323848">
              <a:lnSpc>
                <a:spcPts val="38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Gotham 4"/>
              </a:rPr>
              <a:t>Droit notarial</a:t>
            </a:r>
          </a:p>
          <a:p>
            <a:pPr marL="647697" lvl="1" indent="-323848">
              <a:lnSpc>
                <a:spcPts val="38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Gotham 4"/>
              </a:rPr>
              <a:t>Droit international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17689" y="8058058"/>
            <a:ext cx="2918778" cy="1043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>
              <a:lnSpc>
                <a:spcPts val="38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Gotham 4"/>
              </a:rPr>
              <a:t>Droit privé</a:t>
            </a:r>
          </a:p>
          <a:p>
            <a:pPr marL="647697" lvl="1" indent="-323848">
              <a:lnSpc>
                <a:spcPts val="3899"/>
              </a:lnSpc>
              <a:buFont typeface="Arial"/>
              <a:buChar char="•"/>
            </a:pPr>
            <a:r>
              <a:rPr lang="en-US" sz="2999" spc="29">
                <a:solidFill>
                  <a:srgbClr val="FFFFFF"/>
                </a:solidFill>
                <a:latin typeface="Gotham 4"/>
              </a:rPr>
              <a:t>Droit public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09451" y="9168520"/>
            <a:ext cx="2058932" cy="944687"/>
          </a:xfrm>
          <a:custGeom>
            <a:avLst/>
            <a:gdLst/>
            <a:ahLst/>
            <a:cxnLst/>
            <a:rect l="l" t="t" r="r" b="b"/>
            <a:pathLst>
              <a:path w="2058932" h="944687">
                <a:moveTo>
                  <a:pt x="0" y="0"/>
                </a:moveTo>
                <a:lnTo>
                  <a:pt x="2058932" y="0"/>
                </a:lnTo>
                <a:lnTo>
                  <a:pt x="2058932" y="944687"/>
                </a:lnTo>
                <a:lnTo>
                  <a:pt x="0" y="944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03102" y="2981234"/>
            <a:ext cx="4978415" cy="4316082"/>
            <a:chOff x="0" y="0"/>
            <a:chExt cx="1431906" cy="12414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31906" cy="1241404"/>
            </a:xfrm>
            <a:custGeom>
              <a:avLst/>
              <a:gdLst/>
              <a:ahLst/>
              <a:cxnLst/>
              <a:rect l="l" t="t" r="r" b="b"/>
              <a:pathLst>
                <a:path w="1431906" h="1241404">
                  <a:moveTo>
                    <a:pt x="0" y="0"/>
                  </a:moveTo>
                  <a:lnTo>
                    <a:pt x="1431906" y="0"/>
                  </a:lnTo>
                  <a:lnTo>
                    <a:pt x="1431906" y="1241404"/>
                  </a:lnTo>
                  <a:lnTo>
                    <a:pt x="0" y="1241404"/>
                  </a:lnTo>
                  <a:close/>
                </a:path>
              </a:pathLst>
            </a:custGeom>
            <a:solidFill>
              <a:srgbClr val="D9DFDB"/>
            </a:solidFill>
            <a:ln cap="sq">
              <a:noFill/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1431906" cy="1317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1487139" y="2033677"/>
            <a:ext cx="3904999" cy="0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487139" y="2017437"/>
            <a:ext cx="1553438" cy="77372"/>
            <a:chOff x="0" y="0"/>
            <a:chExt cx="3059796" cy="1524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6769860" y="2981234"/>
            <a:ext cx="4978415" cy="4316082"/>
            <a:chOff x="0" y="0"/>
            <a:chExt cx="1431906" cy="12414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31906" cy="1241404"/>
            </a:xfrm>
            <a:custGeom>
              <a:avLst/>
              <a:gdLst/>
              <a:ahLst/>
              <a:cxnLst/>
              <a:rect l="l" t="t" r="r" b="b"/>
              <a:pathLst>
                <a:path w="1431906" h="1241404">
                  <a:moveTo>
                    <a:pt x="0" y="0"/>
                  </a:moveTo>
                  <a:lnTo>
                    <a:pt x="1431906" y="0"/>
                  </a:lnTo>
                  <a:lnTo>
                    <a:pt x="1431906" y="1241404"/>
                  </a:lnTo>
                  <a:lnTo>
                    <a:pt x="0" y="1241404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431906" cy="1317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826773" y="2981234"/>
            <a:ext cx="4978415" cy="5774198"/>
            <a:chOff x="0" y="0"/>
            <a:chExt cx="1431906" cy="166079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31906" cy="1660791"/>
            </a:xfrm>
            <a:custGeom>
              <a:avLst/>
              <a:gdLst/>
              <a:ahLst/>
              <a:cxnLst/>
              <a:rect l="l" t="t" r="r" b="b"/>
              <a:pathLst>
                <a:path w="1431906" h="1660791">
                  <a:moveTo>
                    <a:pt x="0" y="0"/>
                  </a:moveTo>
                  <a:lnTo>
                    <a:pt x="1431906" y="0"/>
                  </a:lnTo>
                  <a:lnTo>
                    <a:pt x="1431906" y="1660791"/>
                  </a:lnTo>
                  <a:lnTo>
                    <a:pt x="0" y="1660791"/>
                  </a:lnTo>
                  <a:close/>
                </a:path>
              </a:pathLst>
            </a:custGeom>
            <a:solidFill>
              <a:srgbClr val="EF324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431906" cy="1736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>
            <a:off x="1254745" y="4816808"/>
            <a:ext cx="17033206" cy="17444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Freeform 16"/>
          <p:cNvSpPr/>
          <p:nvPr/>
        </p:nvSpPr>
        <p:spPr>
          <a:xfrm>
            <a:off x="6390777" y="4353726"/>
            <a:ext cx="758167" cy="758167"/>
          </a:xfrm>
          <a:custGeom>
            <a:avLst/>
            <a:gdLst/>
            <a:ahLst/>
            <a:cxnLst/>
            <a:rect l="l" t="t" r="r" b="b"/>
            <a:pathLst>
              <a:path w="758167" h="758167">
                <a:moveTo>
                  <a:pt x="0" y="0"/>
                </a:moveTo>
                <a:lnTo>
                  <a:pt x="758167" y="0"/>
                </a:lnTo>
                <a:lnTo>
                  <a:pt x="758167" y="758167"/>
                </a:lnTo>
                <a:lnTo>
                  <a:pt x="0" y="758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703102" y="3379050"/>
            <a:ext cx="4978415" cy="782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8"/>
              </a:lnSpc>
              <a:spcBef>
                <a:spcPct val="0"/>
              </a:spcBef>
            </a:pPr>
            <a:r>
              <a:rPr lang="en-US" sz="4591">
                <a:solidFill>
                  <a:srgbClr val="4D4D4D"/>
                </a:solidFill>
                <a:latin typeface="League Spartan"/>
              </a:rPr>
              <a:t>Licence 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03102" y="4039795"/>
            <a:ext cx="4978415" cy="52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4"/>
              </a:lnSpc>
              <a:spcBef>
                <a:spcPct val="0"/>
              </a:spcBef>
            </a:pPr>
            <a:r>
              <a:rPr lang="en-US" sz="2760">
                <a:solidFill>
                  <a:srgbClr val="4D4D4D"/>
                </a:solidFill>
                <a:latin typeface="Gotham 4"/>
              </a:rPr>
              <a:t>(semestre 1 et 2)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87139" y="1009650"/>
            <a:ext cx="7101981" cy="1007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7"/>
              </a:lnSpc>
            </a:pPr>
            <a:r>
              <a:rPr lang="en-US" sz="6531" spc="-300">
                <a:solidFill>
                  <a:srgbClr val="10100E"/>
                </a:solidFill>
                <a:latin typeface="Gotham 2"/>
              </a:rPr>
              <a:t>LICENCES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13588" y="5097992"/>
            <a:ext cx="4767929" cy="1536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5999" lvl="1" indent="-298000">
              <a:lnSpc>
                <a:spcPts val="3864"/>
              </a:lnSpc>
              <a:buFont typeface="Arial"/>
              <a:buChar char="•"/>
            </a:pPr>
            <a:r>
              <a:rPr lang="en-US" sz="2760">
                <a:solidFill>
                  <a:srgbClr val="4D4D4D"/>
                </a:solidFill>
                <a:latin typeface="Gotham 2"/>
              </a:rPr>
              <a:t>Droit</a:t>
            </a:r>
          </a:p>
          <a:p>
            <a:pPr marL="595999" lvl="1" indent="-298000">
              <a:lnSpc>
                <a:spcPts val="3864"/>
              </a:lnSpc>
              <a:buFont typeface="Arial"/>
              <a:buChar char="•"/>
            </a:pPr>
            <a:r>
              <a:rPr lang="en-US" sz="2760">
                <a:solidFill>
                  <a:srgbClr val="4D4D4D"/>
                </a:solidFill>
                <a:latin typeface="Gotham 2"/>
              </a:rPr>
              <a:t>AES</a:t>
            </a:r>
          </a:p>
          <a:p>
            <a:pPr marL="595999" lvl="1" indent="-298000" algn="just">
              <a:lnSpc>
                <a:spcPts val="3864"/>
              </a:lnSpc>
              <a:buFont typeface="Arial"/>
              <a:buChar char="•"/>
            </a:pPr>
            <a:r>
              <a:rPr lang="en-US" sz="2760">
                <a:solidFill>
                  <a:srgbClr val="4D4D4D"/>
                </a:solidFill>
                <a:latin typeface="Gotham 2"/>
              </a:rPr>
              <a:t>Droit/LEA* </a:t>
            </a:r>
            <a:r>
              <a:rPr lang="en-US" sz="2760">
                <a:solidFill>
                  <a:srgbClr val="EF3240"/>
                </a:solidFill>
                <a:latin typeface="Gotham 2"/>
              </a:rPr>
              <a:t>(Annecy)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769860" y="3387772"/>
            <a:ext cx="4978415" cy="782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8"/>
              </a:lnSpc>
              <a:spcBef>
                <a:spcPct val="0"/>
              </a:spcBef>
            </a:pPr>
            <a:r>
              <a:rPr lang="en-US" sz="4591">
                <a:solidFill>
                  <a:srgbClr val="FFFFFF"/>
                </a:solidFill>
                <a:latin typeface="League Spartan"/>
              </a:rPr>
              <a:t>Licence 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725127" y="4039795"/>
            <a:ext cx="4978415" cy="52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4"/>
              </a:lnSpc>
              <a:spcBef>
                <a:spcPct val="0"/>
              </a:spcBef>
            </a:pPr>
            <a:r>
              <a:rPr lang="en-US" sz="2760">
                <a:solidFill>
                  <a:srgbClr val="FFFFFF"/>
                </a:solidFill>
                <a:latin typeface="Gotham 4"/>
              </a:rPr>
              <a:t>(semestre 3 et 4)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980346" y="5097992"/>
            <a:ext cx="4767929" cy="1520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6000" lvl="1" indent="-298000">
              <a:lnSpc>
                <a:spcPts val="3864"/>
              </a:lnSpc>
              <a:buFont typeface="Arial"/>
              <a:buChar char="•"/>
            </a:pPr>
            <a:r>
              <a:rPr lang="en-US" sz="2760">
                <a:solidFill>
                  <a:srgbClr val="FFFFFF"/>
                </a:solidFill>
                <a:latin typeface="Gotham 2"/>
              </a:rPr>
              <a:t>AES</a:t>
            </a:r>
          </a:p>
          <a:p>
            <a:pPr marL="596000" lvl="1" indent="-298000">
              <a:lnSpc>
                <a:spcPts val="3864"/>
              </a:lnSpc>
              <a:buFont typeface="Arial"/>
              <a:buChar char="•"/>
            </a:pPr>
            <a:r>
              <a:rPr lang="en-US" sz="2760">
                <a:solidFill>
                  <a:srgbClr val="FFFFFF"/>
                </a:solidFill>
                <a:latin typeface="Gotham 2"/>
              </a:rPr>
              <a:t>Droit</a:t>
            </a:r>
          </a:p>
          <a:p>
            <a:pPr marL="596000" lvl="1" indent="-298000" algn="just">
              <a:lnSpc>
                <a:spcPts val="3864"/>
              </a:lnSpc>
              <a:buFont typeface="Arial"/>
              <a:buChar char="•"/>
            </a:pPr>
            <a:r>
              <a:rPr lang="en-US" sz="2760">
                <a:solidFill>
                  <a:srgbClr val="FFFFFF"/>
                </a:solidFill>
                <a:latin typeface="Gotham 2"/>
              </a:rPr>
              <a:t>Droit/LEA (Annecy)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826773" y="3387772"/>
            <a:ext cx="4978415" cy="782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28"/>
              </a:lnSpc>
              <a:spcBef>
                <a:spcPct val="0"/>
              </a:spcBef>
            </a:pPr>
            <a:r>
              <a:rPr lang="en-US" sz="4591">
                <a:solidFill>
                  <a:srgbClr val="FFFFFF"/>
                </a:solidFill>
                <a:latin typeface="League Spartan"/>
              </a:rPr>
              <a:t>Licence 3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809329" y="4039795"/>
            <a:ext cx="4978415" cy="523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4"/>
              </a:lnSpc>
              <a:spcBef>
                <a:spcPct val="0"/>
              </a:spcBef>
            </a:pPr>
            <a:r>
              <a:rPr lang="en-US" sz="2760">
                <a:solidFill>
                  <a:srgbClr val="FFFFFF"/>
                </a:solidFill>
                <a:latin typeface="Gotham 4"/>
              </a:rPr>
              <a:t>(semestre 5 et 6)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914572" y="5034500"/>
            <a:ext cx="4767929" cy="3488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6000" lvl="1" indent="-298000">
              <a:lnSpc>
                <a:spcPts val="3864"/>
              </a:lnSpc>
              <a:buFont typeface="Arial"/>
              <a:buChar char="•"/>
            </a:pPr>
            <a:r>
              <a:rPr lang="en-US" sz="2760">
                <a:solidFill>
                  <a:srgbClr val="FFFFFF"/>
                </a:solidFill>
                <a:latin typeface="Gotham 2"/>
              </a:rPr>
              <a:t>Droit (privé ou public)</a:t>
            </a:r>
          </a:p>
          <a:p>
            <a:pPr marL="596000" lvl="1" indent="-298000">
              <a:lnSpc>
                <a:spcPts val="3864"/>
              </a:lnSpc>
              <a:buFont typeface="Arial"/>
              <a:buChar char="•"/>
            </a:pPr>
            <a:r>
              <a:rPr lang="en-US" sz="2760">
                <a:solidFill>
                  <a:srgbClr val="FFFFFF"/>
                </a:solidFill>
                <a:latin typeface="Gotham 2"/>
              </a:rPr>
              <a:t>AES</a:t>
            </a:r>
          </a:p>
          <a:p>
            <a:pPr marL="596000" lvl="1" indent="-298000">
              <a:lnSpc>
                <a:spcPts val="3864"/>
              </a:lnSpc>
              <a:buFont typeface="Arial"/>
              <a:buChar char="•"/>
            </a:pPr>
            <a:r>
              <a:rPr lang="en-US" sz="2760">
                <a:solidFill>
                  <a:srgbClr val="FFFFFF"/>
                </a:solidFill>
                <a:latin typeface="Gotham 2"/>
              </a:rPr>
              <a:t>Droit/LEA (Annecy)</a:t>
            </a:r>
          </a:p>
          <a:p>
            <a:pPr marL="596000" lvl="1" indent="-298000">
              <a:lnSpc>
                <a:spcPts val="3864"/>
              </a:lnSpc>
              <a:buFont typeface="Arial"/>
              <a:buChar char="•"/>
            </a:pPr>
            <a:r>
              <a:rPr lang="en-US" sz="2760">
                <a:solidFill>
                  <a:srgbClr val="FFFFFF"/>
                </a:solidFill>
                <a:latin typeface="Gotham 2"/>
              </a:rPr>
              <a:t>LP* métiers du notariat</a:t>
            </a:r>
          </a:p>
          <a:p>
            <a:pPr marL="596000" lvl="1" indent="-298000">
              <a:lnSpc>
                <a:spcPts val="3864"/>
              </a:lnSpc>
              <a:buFont typeface="Arial"/>
              <a:buChar char="•"/>
            </a:pPr>
            <a:r>
              <a:rPr lang="en-US" sz="2760">
                <a:solidFill>
                  <a:srgbClr val="FFFFFF"/>
                </a:solidFill>
                <a:latin typeface="Gotham 2"/>
              </a:rPr>
              <a:t>LP* admnistration du management public (Annecy)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611507" y="6533151"/>
            <a:ext cx="4456059" cy="406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7"/>
              </a:lnSpc>
              <a:spcBef>
                <a:spcPct val="0"/>
              </a:spcBef>
            </a:pPr>
            <a:r>
              <a:rPr lang="en-US" sz="2119">
                <a:solidFill>
                  <a:srgbClr val="4D4D4D"/>
                </a:solidFill>
                <a:latin typeface="Gotham 4"/>
              </a:rPr>
              <a:t>*admission sélective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782739" y="9345129"/>
            <a:ext cx="11185568" cy="604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EF3240"/>
                </a:solidFill>
                <a:latin typeface="Gotham 2"/>
              </a:rPr>
              <a:t>*(LP) Licences professionnelles en alternance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416705" y="1970984"/>
            <a:ext cx="5436768" cy="597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0"/>
              </a:lnSpc>
              <a:spcBef>
                <a:spcPct val="0"/>
              </a:spcBef>
            </a:pPr>
            <a:r>
              <a:rPr lang="en-US" sz="3114">
                <a:solidFill>
                  <a:srgbClr val="000000"/>
                </a:solidFill>
                <a:latin typeface="Gotham 4"/>
              </a:rPr>
              <a:t>Passerelle AES/Droit</a:t>
            </a:r>
          </a:p>
        </p:txBody>
      </p:sp>
      <p:sp>
        <p:nvSpPr>
          <p:cNvPr id="30" name="Freeform 30"/>
          <p:cNvSpPr/>
          <p:nvPr/>
        </p:nvSpPr>
        <p:spPr>
          <a:xfrm>
            <a:off x="11412802" y="4444600"/>
            <a:ext cx="758167" cy="758167"/>
          </a:xfrm>
          <a:custGeom>
            <a:avLst/>
            <a:gdLst/>
            <a:ahLst/>
            <a:cxnLst/>
            <a:rect l="l" t="t" r="r" b="b"/>
            <a:pathLst>
              <a:path w="758167" h="758167">
                <a:moveTo>
                  <a:pt x="0" y="0"/>
                </a:moveTo>
                <a:lnTo>
                  <a:pt x="758167" y="0"/>
                </a:lnTo>
                <a:lnTo>
                  <a:pt x="758167" y="758167"/>
                </a:lnTo>
                <a:lnTo>
                  <a:pt x="0" y="758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3040577" y="9383441"/>
            <a:ext cx="1218076" cy="555747"/>
          </a:xfrm>
          <a:custGeom>
            <a:avLst/>
            <a:gdLst/>
            <a:ahLst/>
            <a:cxnLst/>
            <a:rect l="l" t="t" r="r" b="b"/>
            <a:pathLst>
              <a:path w="1218076" h="555747">
                <a:moveTo>
                  <a:pt x="0" y="0"/>
                </a:moveTo>
                <a:lnTo>
                  <a:pt x="1218076" y="0"/>
                </a:lnTo>
                <a:lnTo>
                  <a:pt x="1218076" y="555747"/>
                </a:lnTo>
                <a:lnTo>
                  <a:pt x="0" y="5557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9">
            <a:extLst>
              <a:ext uri="{FF2B5EF4-FFF2-40B4-BE49-F238E27FC236}">
                <a16:creationId xmlns:a16="http://schemas.microsoft.com/office/drawing/2014/main" id="{1031EBA0-ADBD-4CB5-8292-EB6DE88CA147}"/>
              </a:ext>
            </a:extLst>
          </p:cNvPr>
          <p:cNvGrpSpPr/>
          <p:nvPr/>
        </p:nvGrpSpPr>
        <p:grpSpPr>
          <a:xfrm rot="21440676">
            <a:off x="1110098" y="7867297"/>
            <a:ext cx="4602068" cy="1880581"/>
            <a:chOff x="0" y="0"/>
            <a:chExt cx="1431906" cy="1241404"/>
          </a:xfrm>
        </p:grpSpPr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1F2A3676-F068-40B0-9C74-A8AC0AC8B52A}"/>
                </a:ext>
              </a:extLst>
            </p:cNvPr>
            <p:cNvSpPr/>
            <p:nvPr/>
          </p:nvSpPr>
          <p:spPr>
            <a:xfrm>
              <a:off x="0" y="0"/>
              <a:ext cx="1431906" cy="1241404"/>
            </a:xfrm>
            <a:custGeom>
              <a:avLst/>
              <a:gdLst/>
              <a:ahLst/>
              <a:cxnLst/>
              <a:rect l="l" t="t" r="r" b="b"/>
              <a:pathLst>
                <a:path w="1431906" h="1241404">
                  <a:moveTo>
                    <a:pt x="0" y="0"/>
                  </a:moveTo>
                  <a:lnTo>
                    <a:pt x="1431906" y="0"/>
                  </a:lnTo>
                  <a:lnTo>
                    <a:pt x="1431906" y="1241404"/>
                  </a:lnTo>
                  <a:lnTo>
                    <a:pt x="0" y="1241404"/>
                  </a:lnTo>
                  <a:close/>
                </a:path>
              </a:pathLst>
            </a:custGeom>
            <a:solidFill>
              <a:srgbClr val="737373"/>
            </a:solidFill>
          </p:spPr>
        </p:sp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5BB0373A-36C6-45F7-BDA5-1481E3E1C7C4}"/>
                </a:ext>
              </a:extLst>
            </p:cNvPr>
            <p:cNvSpPr txBox="1"/>
            <p:nvPr/>
          </p:nvSpPr>
          <p:spPr>
            <a:xfrm>
              <a:off x="0" y="-76200"/>
              <a:ext cx="1431906" cy="1317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2" name="AutoShape 2"/>
          <p:cNvSpPr/>
          <p:nvPr/>
        </p:nvSpPr>
        <p:spPr>
          <a:xfrm>
            <a:off x="1334739" y="2033677"/>
            <a:ext cx="3904999" cy="0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334739" y="2017437"/>
            <a:ext cx="1553438" cy="77372"/>
            <a:chOff x="0" y="0"/>
            <a:chExt cx="3059796" cy="152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091934" y="342546"/>
            <a:ext cx="5674361" cy="9811104"/>
            <a:chOff x="0" y="0"/>
            <a:chExt cx="1494482" cy="25839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94482" cy="2583995"/>
            </a:xfrm>
            <a:custGeom>
              <a:avLst/>
              <a:gdLst/>
              <a:ahLst/>
              <a:cxnLst/>
              <a:rect l="l" t="t" r="r" b="b"/>
              <a:pathLst>
                <a:path w="1494482" h="2583995">
                  <a:moveTo>
                    <a:pt x="0" y="0"/>
                  </a:moveTo>
                  <a:lnTo>
                    <a:pt x="1494482" y="0"/>
                  </a:lnTo>
                  <a:lnTo>
                    <a:pt x="1494482" y="2583995"/>
                  </a:lnTo>
                  <a:lnTo>
                    <a:pt x="0" y="2583995"/>
                  </a:lnTo>
                  <a:close/>
                </a:path>
              </a:pathLst>
            </a:custGeom>
            <a:solidFill>
              <a:srgbClr val="EF324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494482" cy="2660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5166829" y="2033677"/>
            <a:ext cx="3904999" cy="0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5166829" y="2033677"/>
            <a:ext cx="3904999" cy="0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10"/>
          <p:cNvGrpSpPr/>
          <p:nvPr/>
        </p:nvGrpSpPr>
        <p:grpSpPr>
          <a:xfrm>
            <a:off x="12091934" y="5248098"/>
            <a:ext cx="5674361" cy="4905552"/>
            <a:chOff x="0" y="0"/>
            <a:chExt cx="1494482" cy="129199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94482" cy="1291997"/>
            </a:xfrm>
            <a:custGeom>
              <a:avLst/>
              <a:gdLst/>
              <a:ahLst/>
              <a:cxnLst/>
              <a:rect l="l" t="t" r="r" b="b"/>
              <a:pathLst>
                <a:path w="1494482" h="1291997">
                  <a:moveTo>
                    <a:pt x="0" y="0"/>
                  </a:moveTo>
                  <a:lnTo>
                    <a:pt x="1494482" y="0"/>
                  </a:lnTo>
                  <a:lnTo>
                    <a:pt x="1494482" y="1291997"/>
                  </a:lnTo>
                  <a:lnTo>
                    <a:pt x="0" y="1291997"/>
                  </a:lnTo>
                  <a:close/>
                </a:path>
              </a:pathLst>
            </a:custGeom>
            <a:solidFill>
              <a:srgbClr val="FFFFFF"/>
            </a:solidFill>
            <a:ln w="47625" cap="sq">
              <a:solidFill>
                <a:srgbClr val="EF324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494482" cy="13681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334739" y="1009650"/>
            <a:ext cx="12700428" cy="1007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7"/>
              </a:lnSpc>
            </a:pPr>
            <a:r>
              <a:rPr lang="en-US" sz="6531" spc="-300">
                <a:solidFill>
                  <a:srgbClr val="10100E"/>
                </a:solidFill>
                <a:latin typeface="Gotham 2"/>
              </a:rPr>
              <a:t>Et après LA LICENCE ?</a:t>
            </a:r>
          </a:p>
        </p:txBody>
      </p:sp>
      <p:grpSp>
        <p:nvGrpSpPr>
          <p:cNvPr id="14" name="Group 14"/>
          <p:cNvGrpSpPr/>
          <p:nvPr/>
        </p:nvGrpSpPr>
        <p:grpSpPr>
          <a:xfrm rot="-119652">
            <a:off x="1095583" y="2537390"/>
            <a:ext cx="4724604" cy="1958168"/>
            <a:chOff x="0" y="0"/>
            <a:chExt cx="1244340" cy="51573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44340" cy="515732"/>
            </a:xfrm>
            <a:custGeom>
              <a:avLst/>
              <a:gdLst/>
              <a:ahLst/>
              <a:cxnLst/>
              <a:rect l="l" t="t" r="r" b="b"/>
              <a:pathLst>
                <a:path w="1244340" h="515732">
                  <a:moveTo>
                    <a:pt x="0" y="0"/>
                  </a:moveTo>
                  <a:lnTo>
                    <a:pt x="1244340" y="0"/>
                  </a:lnTo>
                  <a:lnTo>
                    <a:pt x="1244340" y="515732"/>
                  </a:lnTo>
                  <a:lnTo>
                    <a:pt x="0" y="515732"/>
                  </a:lnTo>
                  <a:close/>
                </a:path>
              </a:pathLst>
            </a:custGeom>
            <a:solidFill>
              <a:srgbClr val="EF324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1244340" cy="582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999361" y="3353483"/>
            <a:ext cx="4776422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599" spc="25" dirty="0">
                <a:solidFill>
                  <a:srgbClr val="FFFFFF"/>
                </a:solidFill>
                <a:latin typeface="Gotham 2"/>
              </a:rPr>
              <a:t> professions </a:t>
            </a:r>
            <a:r>
              <a:rPr lang="en-US" sz="2599" spc="25" dirty="0" err="1">
                <a:solidFill>
                  <a:srgbClr val="FFFFFF"/>
                </a:solidFill>
                <a:latin typeface="Gotham 2"/>
              </a:rPr>
              <a:t>judiciaires</a:t>
            </a:r>
            <a:endParaRPr lang="en-US" sz="2599" spc="25" dirty="0">
              <a:solidFill>
                <a:srgbClr val="FFFFFF"/>
              </a:solidFill>
              <a:latin typeface="Gotham 2"/>
            </a:endParaRPr>
          </a:p>
          <a:p>
            <a:pPr algn="ctr">
              <a:lnSpc>
                <a:spcPts val="3119"/>
              </a:lnSpc>
            </a:pPr>
            <a:r>
              <a:rPr lang="en-US" sz="2599" spc="25" dirty="0">
                <a:solidFill>
                  <a:srgbClr val="FFFFFF"/>
                </a:solidFill>
                <a:latin typeface="Gotham 2"/>
              </a:rPr>
              <a:t> et </a:t>
            </a:r>
            <a:r>
              <a:rPr lang="en-US" sz="2599" spc="25" dirty="0" err="1">
                <a:solidFill>
                  <a:srgbClr val="FFFFFF"/>
                </a:solidFill>
                <a:latin typeface="Gotham 2"/>
              </a:rPr>
              <a:t>juridiques</a:t>
            </a:r>
            <a:endParaRPr lang="en-US" sz="2599" spc="25" dirty="0">
              <a:solidFill>
                <a:srgbClr val="FFFFFF"/>
              </a:solidFill>
              <a:latin typeface="Gotham 2"/>
            </a:endParaRPr>
          </a:p>
        </p:txBody>
      </p:sp>
      <p:grpSp>
        <p:nvGrpSpPr>
          <p:cNvPr id="18" name="Group 18"/>
          <p:cNvGrpSpPr/>
          <p:nvPr/>
        </p:nvGrpSpPr>
        <p:grpSpPr>
          <a:xfrm rot="-119652">
            <a:off x="6690317" y="2459613"/>
            <a:ext cx="4724604" cy="2159859"/>
            <a:chOff x="0" y="0"/>
            <a:chExt cx="1244340" cy="60024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44340" cy="600243"/>
            </a:xfrm>
            <a:custGeom>
              <a:avLst/>
              <a:gdLst/>
              <a:ahLst/>
              <a:cxnLst/>
              <a:rect l="l" t="t" r="r" b="b"/>
              <a:pathLst>
                <a:path w="1244340" h="600243">
                  <a:moveTo>
                    <a:pt x="0" y="0"/>
                  </a:moveTo>
                  <a:lnTo>
                    <a:pt x="1244340" y="0"/>
                  </a:lnTo>
                  <a:lnTo>
                    <a:pt x="1244340" y="600243"/>
                  </a:lnTo>
                  <a:lnTo>
                    <a:pt x="0" y="600243"/>
                  </a:lnTo>
                  <a:close/>
                </a:path>
              </a:pathLst>
            </a:custGeom>
            <a:solidFill>
              <a:srgbClr val="D6D6D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1244340" cy="666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3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7086533" y="2824336"/>
            <a:ext cx="3913071" cy="161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endParaRPr dirty="0"/>
          </a:p>
          <a:p>
            <a:pPr algn="ctr">
              <a:lnSpc>
                <a:spcPts val="3119"/>
              </a:lnSpc>
            </a:pPr>
            <a:r>
              <a:rPr lang="en-US" sz="2599" spc="25" dirty="0">
                <a:solidFill>
                  <a:srgbClr val="939599"/>
                </a:solidFill>
                <a:latin typeface="Gotham 2"/>
              </a:rPr>
              <a:t>professions du droit, de </a:t>
            </a:r>
            <a:r>
              <a:rPr lang="en-US" sz="2599" spc="25" dirty="0" err="1">
                <a:solidFill>
                  <a:srgbClr val="939599"/>
                </a:solidFill>
                <a:latin typeface="Gotham 2"/>
              </a:rPr>
              <a:t>l’économie</a:t>
            </a:r>
            <a:r>
              <a:rPr lang="en-US" sz="2599" spc="25" dirty="0">
                <a:solidFill>
                  <a:srgbClr val="939599"/>
                </a:solidFill>
                <a:latin typeface="Gotham 2"/>
              </a:rPr>
              <a:t> de la gestion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730044" y="1329732"/>
            <a:ext cx="4398140" cy="51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9"/>
              </a:lnSpc>
              <a:spcBef>
                <a:spcPct val="0"/>
              </a:spcBef>
            </a:pPr>
            <a:r>
              <a:rPr lang="en-US" sz="2599" spc="25">
                <a:solidFill>
                  <a:srgbClr val="FFFFFF"/>
                </a:solidFill>
                <a:latin typeface="Gotham 2"/>
              </a:rPr>
              <a:t>Métiers du notariat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730044" y="6026940"/>
            <a:ext cx="4398140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599" spc="25">
                <a:solidFill>
                  <a:srgbClr val="EF3240"/>
                </a:solidFill>
                <a:latin typeface="Gotham 2"/>
              </a:rPr>
              <a:t>admin. management public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09719" y="2861120"/>
            <a:ext cx="4776422" cy="55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799" spc="27" dirty="0">
                <a:solidFill>
                  <a:srgbClr val="FFFFFF"/>
                </a:solidFill>
                <a:latin typeface="Gotham 2"/>
              </a:rPr>
              <a:t>LICENCE DROIT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70375" y="4607752"/>
            <a:ext cx="4255109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2000" lvl="1" indent="-269875">
              <a:lnSpc>
                <a:spcPts val="3999"/>
              </a:lnSpc>
              <a:buFont typeface="Arial"/>
              <a:buChar char="•"/>
            </a:pPr>
            <a:r>
              <a:rPr lang="en-US" sz="2499" spc="24" dirty="0">
                <a:solidFill>
                  <a:srgbClr val="EF3240"/>
                </a:solidFill>
                <a:latin typeface="Gotham 4"/>
              </a:rPr>
              <a:t>Métiers du </a:t>
            </a:r>
            <a:r>
              <a:rPr lang="en-US" sz="2499" spc="24" dirty="0" err="1">
                <a:solidFill>
                  <a:srgbClr val="EF3240"/>
                </a:solidFill>
                <a:latin typeface="Gotham 4"/>
              </a:rPr>
              <a:t>notariat</a:t>
            </a:r>
            <a:endParaRPr lang="en-US" sz="2499" spc="24" dirty="0">
              <a:solidFill>
                <a:srgbClr val="EF3240"/>
              </a:solidFill>
              <a:latin typeface="Gotham 4"/>
            </a:endParaRPr>
          </a:p>
          <a:p>
            <a:pPr marL="432000" lvl="1" indent="-269875">
              <a:lnSpc>
                <a:spcPts val="3999"/>
              </a:lnSpc>
              <a:buFont typeface="Arial"/>
              <a:buChar char="•"/>
            </a:pPr>
            <a:r>
              <a:rPr lang="en-US" sz="2499" spc="24" dirty="0">
                <a:solidFill>
                  <a:srgbClr val="EF3240"/>
                </a:solidFill>
                <a:latin typeface="Gotham 4"/>
              </a:rPr>
              <a:t>Agent </a:t>
            </a:r>
            <a:r>
              <a:rPr lang="en-US" sz="2499" spc="24" dirty="0" err="1">
                <a:solidFill>
                  <a:srgbClr val="EF3240"/>
                </a:solidFill>
                <a:latin typeface="Gotham 4"/>
              </a:rPr>
              <a:t>administratif</a:t>
            </a:r>
            <a:r>
              <a:rPr lang="en-US" sz="2499" spc="24" dirty="0">
                <a:solidFill>
                  <a:srgbClr val="EF3240"/>
                </a:solidFill>
                <a:latin typeface="Gotham 4"/>
              </a:rPr>
              <a:t> </a:t>
            </a:r>
            <a:r>
              <a:rPr lang="en-US" sz="2499" spc="24" dirty="0" err="1">
                <a:solidFill>
                  <a:srgbClr val="EF3240"/>
                </a:solidFill>
                <a:latin typeface="Gotham 4"/>
              </a:rPr>
              <a:t>catégorie</a:t>
            </a:r>
            <a:r>
              <a:rPr lang="en-US" sz="2499" spc="24" dirty="0">
                <a:solidFill>
                  <a:srgbClr val="EF3240"/>
                </a:solidFill>
                <a:latin typeface="Gotham 4"/>
              </a:rPr>
              <a:t> A </a:t>
            </a:r>
            <a:r>
              <a:rPr lang="en-US" sz="2499" spc="24" dirty="0" err="1">
                <a:solidFill>
                  <a:srgbClr val="EF3240"/>
                </a:solidFill>
                <a:latin typeface="Gotham 4"/>
              </a:rPr>
              <a:t>ou</a:t>
            </a:r>
            <a:r>
              <a:rPr lang="en-US" sz="2499" spc="24" dirty="0">
                <a:solidFill>
                  <a:srgbClr val="EF3240"/>
                </a:solidFill>
                <a:latin typeface="Gotham 4"/>
              </a:rPr>
              <a:t> B</a:t>
            </a:r>
          </a:p>
          <a:p>
            <a:pPr marL="432000" lvl="1" indent="-269875">
              <a:lnSpc>
                <a:spcPts val="3999"/>
              </a:lnSpc>
              <a:buFont typeface="Arial"/>
              <a:buChar char="•"/>
            </a:pPr>
            <a:r>
              <a:rPr lang="en-US" sz="2499" spc="24" dirty="0">
                <a:solidFill>
                  <a:srgbClr val="EF3240"/>
                </a:solidFill>
                <a:latin typeface="Gotham 4"/>
              </a:rPr>
              <a:t>Assistant </a:t>
            </a:r>
            <a:r>
              <a:rPr lang="en-US" sz="2499" spc="24" dirty="0" err="1">
                <a:solidFill>
                  <a:srgbClr val="EF3240"/>
                </a:solidFill>
                <a:latin typeface="Gotham 4"/>
              </a:rPr>
              <a:t>juridique</a:t>
            </a:r>
            <a:endParaRPr lang="en-US" sz="2499" spc="24" dirty="0">
              <a:solidFill>
                <a:srgbClr val="EF3240"/>
              </a:solidFill>
              <a:latin typeface="Gotham 4"/>
            </a:endParaRPr>
          </a:p>
          <a:p>
            <a:pPr marL="432000" lvl="1" indent="-269875">
              <a:lnSpc>
                <a:spcPts val="3999"/>
              </a:lnSpc>
              <a:buFont typeface="Arial"/>
              <a:buChar char="•"/>
            </a:pPr>
            <a:r>
              <a:rPr lang="en-US" sz="2499" spc="24" dirty="0" err="1">
                <a:solidFill>
                  <a:srgbClr val="EF3240"/>
                </a:solidFill>
                <a:latin typeface="Gotham 4"/>
              </a:rPr>
              <a:t>Etc</a:t>
            </a:r>
            <a:r>
              <a:rPr lang="en-US" sz="2499" spc="24" dirty="0">
                <a:solidFill>
                  <a:srgbClr val="EF3240"/>
                </a:solidFill>
                <a:latin typeface="Gotham 4"/>
              </a:rPr>
              <a:t>…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608019" y="2680921"/>
            <a:ext cx="4776422" cy="55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799" spc="27" dirty="0">
                <a:solidFill>
                  <a:srgbClr val="939599"/>
                </a:solidFill>
                <a:latin typeface="Gotham 2"/>
              </a:rPr>
              <a:t>LICENCE AES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57018" y="4749616"/>
            <a:ext cx="4496715" cy="353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999"/>
              </a:lnSpc>
              <a:buFont typeface="Arial"/>
              <a:buChar char="•"/>
            </a:pPr>
            <a:r>
              <a:rPr lang="en-US" sz="2499" spc="24" dirty="0" err="1">
                <a:solidFill>
                  <a:srgbClr val="939599"/>
                </a:solidFill>
                <a:latin typeface="Gotham 4"/>
              </a:rPr>
              <a:t>Conseiller</a:t>
            </a:r>
            <a:r>
              <a:rPr lang="en-US" sz="2499" spc="24" dirty="0">
                <a:solidFill>
                  <a:srgbClr val="939599"/>
                </a:solidFill>
                <a:latin typeface="Gotham 4"/>
              </a:rPr>
              <a:t> </a:t>
            </a:r>
            <a:r>
              <a:rPr lang="en-US" sz="2499" spc="24" dirty="0" err="1">
                <a:solidFill>
                  <a:srgbClr val="939599"/>
                </a:solidFill>
                <a:latin typeface="Gotham 4"/>
              </a:rPr>
              <a:t>clientèle</a:t>
            </a:r>
            <a:r>
              <a:rPr lang="en-US" sz="2499" spc="24" dirty="0">
                <a:solidFill>
                  <a:srgbClr val="939599"/>
                </a:solidFill>
                <a:latin typeface="Gotham 4"/>
              </a:rPr>
              <a:t> assurance/</a:t>
            </a:r>
            <a:r>
              <a:rPr lang="en-US" sz="2499" spc="24" dirty="0" err="1">
                <a:solidFill>
                  <a:srgbClr val="939599"/>
                </a:solidFill>
                <a:latin typeface="Gotham 4"/>
              </a:rPr>
              <a:t>banque</a:t>
            </a:r>
            <a:r>
              <a:rPr lang="en-US" sz="2499" spc="24" dirty="0">
                <a:solidFill>
                  <a:srgbClr val="939599"/>
                </a:solidFill>
                <a:latin typeface="Gotham 4"/>
              </a:rPr>
              <a:t>/</a:t>
            </a:r>
          </a:p>
          <a:p>
            <a:pPr marL="539749" lvl="1" indent="-269875">
              <a:lnSpc>
                <a:spcPts val="3999"/>
              </a:lnSpc>
              <a:buFont typeface="Arial"/>
              <a:buChar char="•"/>
            </a:pPr>
            <a:r>
              <a:rPr lang="en-US" sz="2499" spc="24" dirty="0">
                <a:solidFill>
                  <a:srgbClr val="939599"/>
                </a:solidFill>
                <a:latin typeface="Gotham 4"/>
              </a:rPr>
              <a:t>Assistant RH</a:t>
            </a:r>
          </a:p>
          <a:p>
            <a:pPr marL="539749" lvl="1" indent="-269875">
              <a:lnSpc>
                <a:spcPts val="3999"/>
              </a:lnSpc>
              <a:buFont typeface="Arial"/>
              <a:buChar char="•"/>
            </a:pPr>
            <a:r>
              <a:rPr lang="en-US" sz="2499" spc="24" dirty="0" err="1">
                <a:solidFill>
                  <a:srgbClr val="939599"/>
                </a:solidFill>
                <a:latin typeface="Gotham 4"/>
              </a:rPr>
              <a:t>Comptable</a:t>
            </a:r>
            <a:endParaRPr lang="en-US" sz="2499" spc="24" dirty="0">
              <a:solidFill>
                <a:srgbClr val="939599"/>
              </a:solidFill>
              <a:latin typeface="Gotham 4"/>
            </a:endParaRPr>
          </a:p>
          <a:p>
            <a:pPr marL="539749" lvl="1" indent="-269875">
              <a:lnSpc>
                <a:spcPts val="3999"/>
              </a:lnSpc>
              <a:buFont typeface="Arial"/>
              <a:buChar char="•"/>
            </a:pPr>
            <a:r>
              <a:rPr lang="en-US" sz="2499" spc="24" dirty="0" err="1">
                <a:solidFill>
                  <a:srgbClr val="939599"/>
                </a:solidFill>
                <a:latin typeface="Gotham 4"/>
              </a:rPr>
              <a:t>Etc</a:t>
            </a:r>
            <a:r>
              <a:rPr lang="en-US" sz="2499" spc="24" dirty="0">
                <a:solidFill>
                  <a:srgbClr val="939599"/>
                </a:solidFill>
                <a:latin typeface="Gotham 4"/>
              </a:rPr>
              <a:t>…</a:t>
            </a:r>
          </a:p>
          <a:p>
            <a:pPr>
              <a:lnSpc>
                <a:spcPts val="3999"/>
              </a:lnSpc>
            </a:pPr>
            <a:endParaRPr lang="en-US" sz="2499" spc="24" dirty="0">
              <a:solidFill>
                <a:srgbClr val="939599"/>
              </a:solidFill>
              <a:latin typeface="Gotham 4"/>
            </a:endParaRPr>
          </a:p>
          <a:p>
            <a:pPr marL="539749" lvl="1" indent="-269875">
              <a:lnSpc>
                <a:spcPts val="3999"/>
              </a:lnSpc>
              <a:buFont typeface="Arial"/>
              <a:buChar char="•"/>
            </a:pPr>
            <a:endParaRPr lang="en-US" sz="2499" spc="24" dirty="0">
              <a:solidFill>
                <a:srgbClr val="939599"/>
              </a:solidFill>
              <a:latin typeface="Gotham 4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12471249" y="5504969"/>
            <a:ext cx="5177645" cy="55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799" spc="27">
                <a:solidFill>
                  <a:srgbClr val="EF3240"/>
                </a:solidFill>
                <a:latin typeface="Gotham 2"/>
              </a:rPr>
              <a:t>LICENCE PRO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340292" y="868842"/>
            <a:ext cx="5177645" cy="55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799" spc="27">
                <a:solidFill>
                  <a:srgbClr val="FFFFFF"/>
                </a:solidFill>
                <a:latin typeface="Gotham 2"/>
              </a:rPr>
              <a:t>LICENCE PRO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987516" y="2109471"/>
            <a:ext cx="3930109" cy="302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999"/>
              </a:lnSpc>
              <a:buFont typeface="Arial"/>
              <a:buChar char="•"/>
            </a:pPr>
            <a:r>
              <a:rPr lang="en-US" sz="2499" spc="24" dirty="0">
                <a:solidFill>
                  <a:srgbClr val="FFFFFF"/>
                </a:solidFill>
                <a:latin typeface="Gotham 4"/>
              </a:rPr>
              <a:t>Métiers du </a:t>
            </a:r>
            <a:r>
              <a:rPr lang="en-US" sz="2499" spc="24" dirty="0" err="1">
                <a:solidFill>
                  <a:srgbClr val="FFFFFF"/>
                </a:solidFill>
                <a:latin typeface="Gotham 4"/>
              </a:rPr>
              <a:t>notariat</a:t>
            </a:r>
            <a:endParaRPr lang="en-US" sz="2499" spc="24" dirty="0">
              <a:solidFill>
                <a:srgbClr val="FFFFFF"/>
              </a:solidFill>
              <a:latin typeface="Gotham 4"/>
            </a:endParaRPr>
          </a:p>
          <a:p>
            <a:pPr marL="539749" lvl="1" indent="-269875">
              <a:lnSpc>
                <a:spcPts val="3999"/>
              </a:lnSpc>
              <a:buFont typeface="Arial"/>
              <a:buChar char="•"/>
            </a:pPr>
            <a:r>
              <a:rPr lang="en-US" sz="2499" spc="24" dirty="0">
                <a:solidFill>
                  <a:srgbClr val="FFFFFF"/>
                </a:solidFill>
                <a:latin typeface="Gotham 4"/>
              </a:rPr>
              <a:t>Assistant </a:t>
            </a:r>
            <a:r>
              <a:rPr lang="en-US" sz="2499" spc="24" dirty="0" err="1">
                <a:solidFill>
                  <a:srgbClr val="FFFFFF"/>
                </a:solidFill>
                <a:latin typeface="Gotham 4"/>
              </a:rPr>
              <a:t>juridique</a:t>
            </a:r>
            <a:endParaRPr lang="en-US" sz="2499" spc="24" dirty="0">
              <a:solidFill>
                <a:srgbClr val="FFFFFF"/>
              </a:solidFill>
              <a:latin typeface="Gotham 4"/>
            </a:endParaRPr>
          </a:p>
          <a:p>
            <a:pPr marL="539749" lvl="1" indent="-269875">
              <a:lnSpc>
                <a:spcPts val="3999"/>
              </a:lnSpc>
              <a:buFont typeface="Arial"/>
              <a:buChar char="•"/>
            </a:pPr>
            <a:r>
              <a:rPr lang="en-US" sz="2499" spc="24" dirty="0">
                <a:solidFill>
                  <a:srgbClr val="FFFFFF"/>
                </a:solidFill>
                <a:latin typeface="Gotham 4"/>
              </a:rPr>
              <a:t>Assistant </a:t>
            </a:r>
            <a:r>
              <a:rPr lang="en-US" sz="2499" spc="24" dirty="0" err="1">
                <a:solidFill>
                  <a:srgbClr val="FFFFFF"/>
                </a:solidFill>
                <a:latin typeface="Gotham 4"/>
              </a:rPr>
              <a:t>en</a:t>
            </a:r>
            <a:r>
              <a:rPr lang="en-US" sz="2499" spc="24" dirty="0">
                <a:solidFill>
                  <a:srgbClr val="FFFFFF"/>
                </a:solidFill>
                <a:latin typeface="Gotham 4"/>
              </a:rPr>
              <a:t> gestion </a:t>
            </a:r>
            <a:r>
              <a:rPr lang="en-US" sz="2499" spc="24" dirty="0" err="1">
                <a:solidFill>
                  <a:srgbClr val="FFFFFF"/>
                </a:solidFill>
                <a:latin typeface="Gotham 4"/>
              </a:rPr>
              <a:t>immobilière</a:t>
            </a:r>
            <a:endParaRPr lang="en-US" sz="2499" spc="24" dirty="0">
              <a:solidFill>
                <a:srgbClr val="FFFFFF"/>
              </a:solidFill>
              <a:latin typeface="Gotham 4"/>
            </a:endParaRPr>
          </a:p>
          <a:p>
            <a:pPr marL="539749" lvl="1" indent="-269875">
              <a:lnSpc>
                <a:spcPts val="3999"/>
              </a:lnSpc>
              <a:buFont typeface="Arial"/>
              <a:buChar char="•"/>
            </a:pPr>
            <a:r>
              <a:rPr lang="en-US" sz="2499" spc="24" dirty="0" err="1">
                <a:solidFill>
                  <a:srgbClr val="FFFFFF"/>
                </a:solidFill>
                <a:latin typeface="Gotham 4"/>
              </a:rPr>
              <a:t>Etc</a:t>
            </a:r>
            <a:r>
              <a:rPr lang="en-US" sz="2499" spc="24" dirty="0">
                <a:solidFill>
                  <a:srgbClr val="FFFFFF"/>
                </a:solidFill>
                <a:latin typeface="Gotham 4"/>
              </a:rPr>
              <a:t>…</a:t>
            </a:r>
          </a:p>
          <a:p>
            <a:pPr>
              <a:lnSpc>
                <a:spcPts val="3999"/>
              </a:lnSpc>
            </a:pPr>
            <a:endParaRPr lang="en-US" sz="2499" spc="24" dirty="0">
              <a:solidFill>
                <a:srgbClr val="FFFFFF"/>
              </a:solidFill>
              <a:latin typeface="Gotham 4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2811085" y="6991032"/>
            <a:ext cx="4255109" cy="3065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999"/>
              </a:lnSpc>
              <a:buFont typeface="Arial"/>
              <a:buChar char="•"/>
            </a:pPr>
            <a:r>
              <a:rPr lang="en-US" sz="2499" spc="24" dirty="0" err="1">
                <a:solidFill>
                  <a:srgbClr val="EF3240"/>
                </a:solidFill>
                <a:latin typeface="Gotham 4"/>
              </a:rPr>
              <a:t>Postes</a:t>
            </a:r>
            <a:r>
              <a:rPr lang="en-US" sz="2499" spc="24" dirty="0">
                <a:solidFill>
                  <a:srgbClr val="EF3240"/>
                </a:solidFill>
                <a:latin typeface="Gotham 4"/>
              </a:rPr>
              <a:t> </a:t>
            </a:r>
            <a:r>
              <a:rPr lang="en-US" sz="2499" spc="24" dirty="0" err="1">
                <a:solidFill>
                  <a:srgbClr val="EF3240"/>
                </a:solidFill>
                <a:latin typeface="Gotham 4"/>
              </a:rPr>
              <a:t>d’encadrement</a:t>
            </a:r>
            <a:r>
              <a:rPr lang="en-US" sz="2499" spc="24" dirty="0">
                <a:solidFill>
                  <a:srgbClr val="EF3240"/>
                </a:solidFill>
                <a:latin typeface="Gotham 4"/>
              </a:rPr>
              <a:t> </a:t>
            </a:r>
            <a:r>
              <a:rPr lang="en-US" sz="2499" spc="24" dirty="0" err="1">
                <a:solidFill>
                  <a:srgbClr val="EF3240"/>
                </a:solidFill>
                <a:latin typeface="Gotham 4"/>
              </a:rPr>
              <a:t>intermédiaire</a:t>
            </a:r>
            <a:r>
              <a:rPr lang="en-US" sz="2499" spc="24" dirty="0">
                <a:solidFill>
                  <a:srgbClr val="EF3240"/>
                </a:solidFill>
                <a:latin typeface="Gotham 4"/>
              </a:rPr>
              <a:t> de services </a:t>
            </a:r>
            <a:r>
              <a:rPr lang="en-US" sz="2499" spc="24" dirty="0" err="1">
                <a:solidFill>
                  <a:srgbClr val="EF3240"/>
                </a:solidFill>
                <a:latin typeface="Gotham 4"/>
              </a:rPr>
              <a:t>administratifs</a:t>
            </a:r>
            <a:endParaRPr lang="en-US" sz="2499" spc="24" dirty="0">
              <a:solidFill>
                <a:srgbClr val="EF3240"/>
              </a:solidFill>
              <a:latin typeface="Gotham 4"/>
            </a:endParaRPr>
          </a:p>
          <a:p>
            <a:pPr marL="539749" lvl="1" indent="-269875">
              <a:lnSpc>
                <a:spcPts val="3999"/>
              </a:lnSpc>
              <a:buFont typeface="Arial"/>
              <a:buChar char="•"/>
            </a:pPr>
            <a:r>
              <a:rPr lang="en-US" sz="2499" spc="24" dirty="0" err="1">
                <a:solidFill>
                  <a:srgbClr val="EF3240"/>
                </a:solidFill>
                <a:latin typeface="Gotham 4"/>
              </a:rPr>
              <a:t>Responsable</a:t>
            </a:r>
            <a:r>
              <a:rPr lang="en-US" sz="2499" spc="24" dirty="0">
                <a:solidFill>
                  <a:srgbClr val="EF3240"/>
                </a:solidFill>
                <a:latin typeface="Gotham 4"/>
              </a:rPr>
              <a:t> de </a:t>
            </a:r>
            <a:r>
              <a:rPr lang="en-US" sz="2499" spc="24" dirty="0" err="1">
                <a:solidFill>
                  <a:srgbClr val="EF3240"/>
                </a:solidFill>
                <a:latin typeface="Gotham 4"/>
              </a:rPr>
              <a:t>projet</a:t>
            </a:r>
            <a:endParaRPr lang="en-US" sz="2499" spc="24" dirty="0">
              <a:solidFill>
                <a:srgbClr val="EF3240"/>
              </a:solidFill>
              <a:latin typeface="Gotham 4"/>
            </a:endParaRPr>
          </a:p>
          <a:p>
            <a:pPr marL="539749" lvl="1" indent="-269875">
              <a:lnSpc>
                <a:spcPts val="3999"/>
              </a:lnSpc>
              <a:buFont typeface="Arial"/>
              <a:buChar char="•"/>
            </a:pPr>
            <a:r>
              <a:rPr lang="en-US" sz="2499" spc="24" dirty="0" err="1">
                <a:solidFill>
                  <a:srgbClr val="EF3240"/>
                </a:solidFill>
                <a:latin typeface="Gotham 4"/>
              </a:rPr>
              <a:t>Etc</a:t>
            </a:r>
            <a:r>
              <a:rPr lang="en-US" sz="2499" spc="24" dirty="0">
                <a:solidFill>
                  <a:srgbClr val="EF3240"/>
                </a:solidFill>
                <a:latin typeface="Gotham 4"/>
              </a:rPr>
              <a:t>…</a:t>
            </a:r>
          </a:p>
          <a:p>
            <a:pPr>
              <a:lnSpc>
                <a:spcPts val="3999"/>
              </a:lnSpc>
            </a:pPr>
            <a:endParaRPr lang="en-US" sz="2499" spc="24" dirty="0">
              <a:solidFill>
                <a:srgbClr val="EF3240"/>
              </a:solidFill>
              <a:latin typeface="Gotham 4"/>
            </a:endParaRP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6D1F63D7-CED8-4765-B747-55DB51EB654F}"/>
              </a:ext>
            </a:extLst>
          </p:cNvPr>
          <p:cNvSpPr txBox="1"/>
          <p:nvPr/>
        </p:nvSpPr>
        <p:spPr>
          <a:xfrm>
            <a:off x="976836" y="8386063"/>
            <a:ext cx="4776422" cy="861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799" spc="27" dirty="0">
                <a:solidFill>
                  <a:schemeClr val="bg1">
                    <a:lumMod val="95000"/>
                  </a:schemeClr>
                </a:solidFill>
                <a:latin typeface="Gotham 2"/>
              </a:rPr>
              <a:t>DOUBLE LICENCE</a:t>
            </a:r>
          </a:p>
          <a:p>
            <a:pPr algn="ctr">
              <a:spcBef>
                <a:spcPct val="0"/>
              </a:spcBef>
            </a:pPr>
            <a:r>
              <a:rPr lang="en-US" sz="2799" spc="27" dirty="0">
                <a:solidFill>
                  <a:schemeClr val="bg1">
                    <a:lumMod val="95000"/>
                  </a:schemeClr>
                </a:solidFill>
                <a:latin typeface="Gotham 2"/>
              </a:rPr>
              <a:t>DROIT/LEA</a:t>
            </a:r>
          </a:p>
        </p:txBody>
      </p:sp>
      <p:sp>
        <p:nvSpPr>
          <p:cNvPr id="36" name="TextBox 27">
            <a:extLst>
              <a:ext uri="{FF2B5EF4-FFF2-40B4-BE49-F238E27FC236}">
                <a16:creationId xmlns:a16="http://schemas.microsoft.com/office/drawing/2014/main" id="{6D58B323-4E11-44E0-9E8F-2D11F6160A85}"/>
              </a:ext>
            </a:extLst>
          </p:cNvPr>
          <p:cNvSpPr txBox="1"/>
          <p:nvPr/>
        </p:nvSpPr>
        <p:spPr>
          <a:xfrm>
            <a:off x="5966745" y="7938865"/>
            <a:ext cx="612518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82928" lvl="1" indent="-291464">
              <a:buFont typeface="Arial"/>
              <a:buChar char="•"/>
            </a:pPr>
            <a:r>
              <a:rPr lang="en-US" sz="2400" spc="2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4"/>
              </a:rPr>
              <a:t>Traducteurs</a:t>
            </a:r>
            <a:r>
              <a:rPr lang="en-US" sz="2400" spc="26" dirty="0">
                <a:solidFill>
                  <a:schemeClr val="tx1">
                    <a:lumMod val="50000"/>
                    <a:lumOff val="50000"/>
                  </a:schemeClr>
                </a:solidFill>
                <a:latin typeface="Gotham 4"/>
              </a:rPr>
              <a:t> </a:t>
            </a:r>
            <a:r>
              <a:rPr lang="en-US" sz="2400" spc="2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4"/>
              </a:rPr>
              <a:t>ou</a:t>
            </a:r>
            <a:r>
              <a:rPr lang="en-US" sz="2400" spc="26" dirty="0">
                <a:solidFill>
                  <a:schemeClr val="tx1">
                    <a:lumMod val="50000"/>
                    <a:lumOff val="50000"/>
                  </a:schemeClr>
                </a:solidFill>
                <a:latin typeface="Gotham 4"/>
              </a:rPr>
              <a:t> </a:t>
            </a:r>
            <a:r>
              <a:rPr lang="en-US" sz="2400" spc="2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4"/>
              </a:rPr>
              <a:t>interprètes</a:t>
            </a:r>
            <a:r>
              <a:rPr lang="en-US" sz="2400" spc="26" dirty="0">
                <a:solidFill>
                  <a:schemeClr val="tx1">
                    <a:lumMod val="50000"/>
                    <a:lumOff val="50000"/>
                  </a:schemeClr>
                </a:solidFill>
                <a:latin typeface="Gotham 4"/>
              </a:rPr>
              <a:t> </a:t>
            </a:r>
            <a:r>
              <a:rPr lang="en-US" sz="2400" spc="2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4"/>
              </a:rPr>
              <a:t>spécialisés</a:t>
            </a:r>
            <a:r>
              <a:rPr lang="en-US" sz="2400" spc="26" dirty="0">
                <a:solidFill>
                  <a:schemeClr val="tx1">
                    <a:lumMod val="50000"/>
                    <a:lumOff val="50000"/>
                  </a:schemeClr>
                </a:solidFill>
                <a:latin typeface="Gotham 4"/>
              </a:rPr>
              <a:t> </a:t>
            </a:r>
            <a:r>
              <a:rPr lang="en-US" sz="2400" spc="2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4"/>
              </a:rPr>
              <a:t>en</a:t>
            </a:r>
            <a:r>
              <a:rPr lang="en-US" sz="2400" spc="26" dirty="0">
                <a:solidFill>
                  <a:schemeClr val="tx1">
                    <a:lumMod val="50000"/>
                    <a:lumOff val="50000"/>
                  </a:schemeClr>
                </a:solidFill>
                <a:latin typeface="Gotham 4"/>
              </a:rPr>
              <a:t> droit</a:t>
            </a:r>
          </a:p>
        </p:txBody>
      </p:sp>
      <p:sp>
        <p:nvSpPr>
          <p:cNvPr id="45" name="TextBox 27">
            <a:extLst>
              <a:ext uri="{FF2B5EF4-FFF2-40B4-BE49-F238E27FC236}">
                <a16:creationId xmlns:a16="http://schemas.microsoft.com/office/drawing/2014/main" id="{32D9294F-A631-41D9-B36E-787ED5CC92BE}"/>
              </a:ext>
            </a:extLst>
          </p:cNvPr>
          <p:cNvSpPr txBox="1"/>
          <p:nvPr/>
        </p:nvSpPr>
        <p:spPr>
          <a:xfrm>
            <a:off x="5985795" y="8491657"/>
            <a:ext cx="6125189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91464" lvl="1"/>
            <a:endParaRPr lang="en-US" sz="2400" spc="26" dirty="0">
              <a:solidFill>
                <a:schemeClr val="tx1">
                  <a:lumMod val="50000"/>
                  <a:lumOff val="50000"/>
                </a:schemeClr>
              </a:solidFill>
              <a:latin typeface="Gotham 4"/>
            </a:endParaRPr>
          </a:p>
          <a:p>
            <a:pPr marL="582928" lvl="1" indent="-291464">
              <a:buFont typeface="Arial"/>
              <a:buChar char="•"/>
            </a:pPr>
            <a:r>
              <a:rPr lang="en-US" sz="2400" spc="2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4"/>
              </a:rPr>
              <a:t>Juriste</a:t>
            </a:r>
            <a:r>
              <a:rPr lang="en-US" sz="2400" spc="26" dirty="0">
                <a:solidFill>
                  <a:schemeClr val="tx1">
                    <a:lumMod val="50000"/>
                    <a:lumOff val="50000"/>
                  </a:schemeClr>
                </a:solidFill>
                <a:latin typeface="Gotham 4"/>
              </a:rPr>
              <a:t> dans les </a:t>
            </a:r>
            <a:r>
              <a:rPr lang="en-US" sz="2400" spc="2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4"/>
              </a:rPr>
              <a:t>organisations</a:t>
            </a:r>
            <a:r>
              <a:rPr lang="en-US" sz="2400" spc="26" dirty="0">
                <a:solidFill>
                  <a:schemeClr val="tx1">
                    <a:lumMod val="50000"/>
                    <a:lumOff val="50000"/>
                  </a:schemeClr>
                </a:solidFill>
                <a:latin typeface="Gotham 4"/>
              </a:rPr>
              <a:t> internationals, </a:t>
            </a:r>
            <a:r>
              <a:rPr lang="en-US" sz="2400" spc="26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otham 4"/>
              </a:rPr>
              <a:t>etc</a:t>
            </a:r>
            <a:r>
              <a:rPr lang="en-US" sz="2400" spc="26" dirty="0">
                <a:solidFill>
                  <a:schemeClr val="tx1">
                    <a:lumMod val="50000"/>
                    <a:lumOff val="50000"/>
                  </a:schemeClr>
                </a:solidFill>
                <a:latin typeface="Gotham 4"/>
              </a:rPr>
              <a:t>…</a:t>
            </a:r>
            <a:endParaRPr lang="en-US" sz="2499" spc="24" dirty="0">
              <a:solidFill>
                <a:srgbClr val="939599"/>
              </a:solidFill>
              <a:latin typeface="Gotham 4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2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10300" y="0"/>
            <a:ext cx="12077700" cy="10287000"/>
            <a:chOff x="0" y="0"/>
            <a:chExt cx="318095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80958" cy="2709333"/>
            </a:xfrm>
            <a:custGeom>
              <a:avLst/>
              <a:gdLst/>
              <a:ahLst/>
              <a:cxnLst/>
              <a:rect l="l" t="t" r="r" b="b"/>
              <a:pathLst>
                <a:path w="3180958" h="2709333">
                  <a:moveTo>
                    <a:pt x="0" y="0"/>
                  </a:moveTo>
                  <a:lnTo>
                    <a:pt x="3180958" y="0"/>
                  </a:lnTo>
                  <a:lnTo>
                    <a:pt x="318095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3180958" cy="2785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0"/>
            <a:ext cx="6210300" cy="10287000"/>
          </a:xfrm>
          <a:custGeom>
            <a:avLst/>
            <a:gdLst/>
            <a:ahLst/>
            <a:cxnLst/>
            <a:rect l="l" t="t" r="r" b="b"/>
            <a:pathLst>
              <a:path w="6210300" h="10287000">
                <a:moveTo>
                  <a:pt x="0" y="0"/>
                </a:moveTo>
                <a:lnTo>
                  <a:pt x="6210300" y="0"/>
                </a:lnTo>
                <a:lnTo>
                  <a:pt x="62103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-51414" r="-51414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028700"/>
            <a:ext cx="7387819" cy="8229600"/>
            <a:chOff x="0" y="0"/>
            <a:chExt cx="1945763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45763" cy="2167467"/>
            </a:xfrm>
            <a:custGeom>
              <a:avLst/>
              <a:gdLst/>
              <a:ahLst/>
              <a:cxnLst/>
              <a:rect l="l" t="t" r="r" b="b"/>
              <a:pathLst>
                <a:path w="1945763" h="2167467">
                  <a:moveTo>
                    <a:pt x="0" y="0"/>
                  </a:moveTo>
                  <a:lnTo>
                    <a:pt x="1945763" y="0"/>
                  </a:lnTo>
                  <a:lnTo>
                    <a:pt x="1945763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F324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1945763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5842801" y="8930395"/>
            <a:ext cx="2058932" cy="944687"/>
          </a:xfrm>
          <a:custGeom>
            <a:avLst/>
            <a:gdLst/>
            <a:ahLst/>
            <a:cxnLst/>
            <a:rect l="l" t="t" r="r" b="b"/>
            <a:pathLst>
              <a:path w="2058932" h="944687">
                <a:moveTo>
                  <a:pt x="0" y="0"/>
                </a:moveTo>
                <a:lnTo>
                  <a:pt x="2058932" y="0"/>
                </a:lnTo>
                <a:lnTo>
                  <a:pt x="2058932" y="944687"/>
                </a:lnTo>
                <a:lnTo>
                  <a:pt x="0" y="9446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AutoShape 10"/>
          <p:cNvSpPr/>
          <p:nvPr/>
        </p:nvSpPr>
        <p:spPr>
          <a:xfrm>
            <a:off x="3200400" y="7639792"/>
            <a:ext cx="3904999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2113769" y="7567182"/>
            <a:ext cx="1553438" cy="77372"/>
            <a:chOff x="0" y="0"/>
            <a:chExt cx="3059796" cy="152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FFE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1722854" y="3408998"/>
            <a:ext cx="5999512" cy="381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spc="81">
                <a:solidFill>
                  <a:srgbClr val="FFFFFF"/>
                </a:solidFill>
                <a:latin typeface="League Spartan"/>
              </a:rPr>
              <a:t>NOS POINTS FORTS ?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82075" y="3132773"/>
            <a:ext cx="6063297" cy="758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2" lvl="1" indent="-410206" algn="ctr">
              <a:lnSpc>
                <a:spcPts val="5699"/>
              </a:lnSpc>
              <a:buFont typeface="Arial"/>
              <a:buChar char="•"/>
            </a:pPr>
            <a:r>
              <a:rPr lang="en-US" sz="3799" spc="37">
                <a:solidFill>
                  <a:srgbClr val="545454"/>
                </a:solidFill>
                <a:latin typeface="Gotham 1"/>
              </a:rPr>
              <a:t>LANGUES VIVANTES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82075" y="4251485"/>
            <a:ext cx="5101749" cy="758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2" lvl="1" indent="-410206" algn="ctr">
              <a:lnSpc>
                <a:spcPts val="5699"/>
              </a:lnSpc>
              <a:buFont typeface="Arial"/>
              <a:buChar char="•"/>
            </a:pPr>
            <a:r>
              <a:rPr lang="en-US" sz="3799" spc="37">
                <a:solidFill>
                  <a:srgbClr val="545454"/>
                </a:solidFill>
                <a:latin typeface="Gotham 1"/>
              </a:rPr>
              <a:t>INTERNATIONAL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83149" y="6490338"/>
            <a:ext cx="4352925" cy="665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412" lvl="1" indent="-410206" algn="ctr">
              <a:lnSpc>
                <a:spcPts val="5699"/>
              </a:lnSpc>
              <a:buFont typeface="Arial"/>
              <a:buChar char="•"/>
            </a:pPr>
            <a:r>
              <a:rPr lang="en-US" sz="3799" spc="37" dirty="0">
                <a:solidFill>
                  <a:srgbClr val="545454"/>
                </a:solidFill>
                <a:latin typeface="Gotham 1"/>
              </a:rPr>
              <a:t>RECHERCHE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982075" y="5371626"/>
            <a:ext cx="8766651" cy="758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12" lvl="1" indent="-410206" algn="ctr">
              <a:lnSpc>
                <a:spcPts val="5699"/>
              </a:lnSpc>
              <a:buFont typeface="Arial"/>
              <a:buChar char="•"/>
            </a:pPr>
            <a:r>
              <a:rPr lang="en-US" sz="3799" spc="37">
                <a:solidFill>
                  <a:srgbClr val="545454"/>
                </a:solidFill>
                <a:latin typeface="Gotham 1"/>
              </a:rPr>
              <a:t>INSERTION PROFESSIONNELLE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87139" y="2033677"/>
            <a:ext cx="3904999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487139" y="2017437"/>
            <a:ext cx="1553438" cy="77372"/>
            <a:chOff x="0" y="0"/>
            <a:chExt cx="3059796" cy="152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487139" y="1009650"/>
            <a:ext cx="16800861" cy="1007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7"/>
              </a:lnSpc>
            </a:pPr>
            <a:r>
              <a:rPr lang="en-US" sz="6531" spc="-300">
                <a:solidFill>
                  <a:srgbClr val="000000"/>
                </a:solidFill>
                <a:latin typeface="Gotham 2"/>
              </a:rPr>
              <a:t>Langues vivantes et International</a:t>
            </a:r>
          </a:p>
        </p:txBody>
      </p:sp>
      <p:sp>
        <p:nvSpPr>
          <p:cNvPr id="6" name="AutoShape 6"/>
          <p:cNvSpPr/>
          <p:nvPr/>
        </p:nvSpPr>
        <p:spPr>
          <a:xfrm>
            <a:off x="5319229" y="2033677"/>
            <a:ext cx="3904999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V="1">
            <a:off x="5117638" y="1996435"/>
            <a:ext cx="10297349" cy="1624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1979945" y="3439556"/>
            <a:ext cx="5037011" cy="5965431"/>
            <a:chOff x="0" y="0"/>
            <a:chExt cx="1326620" cy="157114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6620" cy="1571142"/>
            </a:xfrm>
            <a:custGeom>
              <a:avLst/>
              <a:gdLst/>
              <a:ahLst/>
              <a:cxnLst/>
              <a:rect l="l" t="t" r="r" b="b"/>
              <a:pathLst>
                <a:path w="1326620" h="1571142">
                  <a:moveTo>
                    <a:pt x="0" y="0"/>
                  </a:moveTo>
                  <a:lnTo>
                    <a:pt x="1326620" y="0"/>
                  </a:lnTo>
                  <a:lnTo>
                    <a:pt x="1326620" y="1571142"/>
                  </a:lnTo>
                  <a:lnTo>
                    <a:pt x="0" y="1571142"/>
                  </a:lnTo>
                  <a:close/>
                </a:path>
              </a:pathLst>
            </a:custGeom>
            <a:solidFill>
              <a:srgbClr val="EF324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1326620" cy="1647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4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31633" y="3431530"/>
            <a:ext cx="5046536" cy="1583300"/>
            <a:chOff x="0" y="0"/>
            <a:chExt cx="1407101" cy="44146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7101" cy="441464"/>
            </a:xfrm>
            <a:custGeom>
              <a:avLst/>
              <a:gdLst/>
              <a:ahLst/>
              <a:cxnLst/>
              <a:rect l="l" t="t" r="r" b="b"/>
              <a:pathLst>
                <a:path w="1407101" h="441464">
                  <a:moveTo>
                    <a:pt x="0" y="0"/>
                  </a:moveTo>
                  <a:lnTo>
                    <a:pt x="1407101" y="0"/>
                  </a:lnTo>
                  <a:lnTo>
                    <a:pt x="1407101" y="441464"/>
                  </a:lnTo>
                  <a:lnTo>
                    <a:pt x="0" y="441464"/>
                  </a:lnTo>
                  <a:close/>
                </a:path>
              </a:pathLst>
            </a:custGeom>
            <a:solidFill>
              <a:srgbClr val="D6D6D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1407101" cy="508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3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704308" y="3728942"/>
            <a:ext cx="4689472" cy="109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9"/>
              </a:lnSpc>
            </a:pPr>
            <a:r>
              <a:rPr lang="en-US" sz="3765">
                <a:solidFill>
                  <a:srgbClr val="737373"/>
                </a:solidFill>
                <a:latin typeface="League Spartan"/>
              </a:rPr>
              <a:t>Langues</a:t>
            </a:r>
          </a:p>
          <a:p>
            <a:pPr algn="ctr">
              <a:lnSpc>
                <a:spcPts val="4329"/>
              </a:lnSpc>
            </a:pPr>
            <a:r>
              <a:rPr lang="en-US" sz="3765">
                <a:solidFill>
                  <a:srgbClr val="737373"/>
                </a:solidFill>
                <a:latin typeface="League Spartan"/>
              </a:rPr>
              <a:t> vivantes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752434" y="3439556"/>
            <a:ext cx="5046536" cy="1575274"/>
            <a:chOff x="0" y="0"/>
            <a:chExt cx="1407101" cy="4392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07101" cy="439226"/>
            </a:xfrm>
            <a:custGeom>
              <a:avLst/>
              <a:gdLst/>
              <a:ahLst/>
              <a:cxnLst/>
              <a:rect l="l" t="t" r="r" b="b"/>
              <a:pathLst>
                <a:path w="1407101" h="439226">
                  <a:moveTo>
                    <a:pt x="0" y="0"/>
                  </a:moveTo>
                  <a:lnTo>
                    <a:pt x="1407101" y="0"/>
                  </a:lnTo>
                  <a:lnTo>
                    <a:pt x="1407101" y="439226"/>
                  </a:lnTo>
                  <a:lnTo>
                    <a:pt x="0" y="439226"/>
                  </a:lnTo>
                  <a:close/>
                </a:path>
              </a:pathLst>
            </a:custGeom>
            <a:solidFill>
              <a:srgbClr val="939599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407101" cy="505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3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942684" y="4000404"/>
            <a:ext cx="4776422" cy="547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9"/>
              </a:lnSpc>
            </a:pPr>
            <a:r>
              <a:rPr lang="en-US" sz="3765">
                <a:solidFill>
                  <a:srgbClr val="FFFFFF"/>
                </a:solidFill>
                <a:latin typeface="League Spartan"/>
              </a:rPr>
              <a:t>Anglais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010961" y="4086129"/>
            <a:ext cx="5005995" cy="547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9"/>
              </a:lnSpc>
            </a:pPr>
            <a:r>
              <a:rPr lang="en-US" sz="3765">
                <a:solidFill>
                  <a:srgbClr val="FFFFFF"/>
                </a:solidFill>
                <a:latin typeface="League Spartan"/>
              </a:rPr>
              <a:t>International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83209" y="5367911"/>
            <a:ext cx="4143384" cy="2758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24">
                <a:solidFill>
                  <a:srgbClr val="4D4D4D"/>
                </a:solidFill>
                <a:latin typeface="Gotham 3 Bold"/>
              </a:rPr>
              <a:t>Jusqu’à deux LV au choix 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4D4D4D"/>
                </a:solidFill>
                <a:latin typeface="Gotham 3"/>
              </a:rPr>
              <a:t>Anglais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4D4D4D"/>
                </a:solidFill>
                <a:latin typeface="Gotham 3"/>
              </a:rPr>
              <a:t>Allemand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4D4D4D"/>
                </a:solidFill>
                <a:latin typeface="Gotham 3"/>
              </a:rPr>
              <a:t>Italien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4D4D4D"/>
                </a:solidFill>
                <a:latin typeface="Gotham 3"/>
              </a:rPr>
              <a:t>Espagnol</a:t>
            </a:r>
          </a:p>
          <a:p>
            <a:pPr>
              <a:lnSpc>
                <a:spcPts val="3600"/>
              </a:lnSpc>
            </a:pPr>
            <a:endParaRPr lang="en-US" sz="2400" spc="24">
              <a:solidFill>
                <a:srgbClr val="4D4D4D"/>
              </a:solidFill>
              <a:latin typeface="Gotham 3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271728" y="5367911"/>
            <a:ext cx="4143384" cy="3672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spc="24">
                <a:solidFill>
                  <a:srgbClr val="4D4D4D"/>
                </a:solidFill>
                <a:latin typeface="Gotham 3 Bold"/>
              </a:rPr>
              <a:t>Anglais du droit :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4D4D4D"/>
                </a:solidFill>
                <a:latin typeface="Gotham 3"/>
              </a:rPr>
              <a:t>Culture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4D4D4D"/>
                </a:solidFill>
                <a:latin typeface="Gotham 3"/>
              </a:rPr>
              <a:t>Langage juridique</a:t>
            </a:r>
          </a:p>
          <a:p>
            <a:pPr>
              <a:lnSpc>
                <a:spcPts val="3600"/>
              </a:lnSpc>
            </a:pPr>
            <a:r>
              <a:rPr lang="en-US" sz="2400" spc="24">
                <a:solidFill>
                  <a:srgbClr val="4D4D4D"/>
                </a:solidFill>
                <a:latin typeface="Gotham 3 Bold"/>
              </a:rPr>
              <a:t>Cours en ligne :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4D4D4D"/>
                </a:solidFill>
                <a:latin typeface="Gotham 3"/>
              </a:rPr>
              <a:t>GlobalExam</a:t>
            </a:r>
          </a:p>
          <a:p>
            <a:pPr>
              <a:lnSpc>
                <a:spcPts val="3600"/>
              </a:lnSpc>
            </a:pPr>
            <a:r>
              <a:rPr lang="en-US" sz="2400" spc="24">
                <a:solidFill>
                  <a:srgbClr val="4D4D4D"/>
                </a:solidFill>
                <a:latin typeface="Gotham 3 Bold"/>
              </a:rPr>
              <a:t>Cours en anglais :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4D4D4D"/>
                </a:solidFill>
                <a:latin typeface="Gotham 3"/>
              </a:rPr>
              <a:t>L2/L3</a:t>
            </a:r>
          </a:p>
          <a:p>
            <a:pPr>
              <a:lnSpc>
                <a:spcPts val="3600"/>
              </a:lnSpc>
            </a:pPr>
            <a:endParaRPr lang="en-US" sz="2400" spc="24">
              <a:solidFill>
                <a:srgbClr val="4D4D4D"/>
              </a:solidFill>
              <a:latin typeface="Gotham 3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442266" y="5270375"/>
            <a:ext cx="4143384" cy="4134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8"/>
              </a:lnSpc>
            </a:pPr>
            <a:r>
              <a:rPr lang="en-US" sz="2400" spc="24">
                <a:solidFill>
                  <a:srgbClr val="FFFFFF"/>
                </a:solidFill>
                <a:latin typeface="Gotham 3 Bold"/>
              </a:rPr>
              <a:t>Un semestre ou une année à l’étranger en L3 :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FFFFFF"/>
                </a:solidFill>
                <a:latin typeface="Gotham 3"/>
              </a:rPr>
              <a:t>Europe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FFFFFF"/>
                </a:solidFill>
                <a:latin typeface="Gotham 3"/>
              </a:rPr>
              <a:t>Canada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FFFFFF"/>
                </a:solidFill>
                <a:latin typeface="Gotham 3"/>
              </a:rPr>
              <a:t>Etats-Unis</a:t>
            </a:r>
          </a:p>
          <a:p>
            <a:pPr>
              <a:lnSpc>
                <a:spcPts val="2808"/>
              </a:lnSpc>
            </a:pPr>
            <a:r>
              <a:rPr lang="en-US" sz="2400" spc="24">
                <a:solidFill>
                  <a:srgbClr val="FFFFFF"/>
                </a:solidFill>
                <a:latin typeface="Gotham 2"/>
              </a:rPr>
              <a:t>Une année à l’étranger en M1 :</a:t>
            </a:r>
          </a:p>
          <a:p>
            <a:pPr>
              <a:lnSpc>
                <a:spcPts val="3600"/>
              </a:lnSpc>
            </a:pPr>
            <a:r>
              <a:rPr lang="en-US" sz="2400" spc="24">
                <a:solidFill>
                  <a:srgbClr val="FFFFFF"/>
                </a:solidFill>
                <a:latin typeface="Gotham 3"/>
              </a:rPr>
              <a:t>•Italie</a:t>
            </a:r>
          </a:p>
          <a:p>
            <a:pPr>
              <a:lnSpc>
                <a:spcPts val="3600"/>
              </a:lnSpc>
            </a:pPr>
            <a:r>
              <a:rPr lang="en-US" sz="2400" spc="24">
                <a:solidFill>
                  <a:srgbClr val="FFFFFF"/>
                </a:solidFill>
                <a:latin typeface="Gotham 3"/>
              </a:rPr>
              <a:t>• Lituanie </a:t>
            </a:r>
          </a:p>
          <a:p>
            <a:pPr>
              <a:lnSpc>
                <a:spcPts val="3600"/>
              </a:lnSpc>
            </a:pPr>
            <a:endParaRPr lang="en-US" sz="2400" spc="24">
              <a:solidFill>
                <a:srgbClr val="FFFFFF"/>
              </a:solidFill>
              <a:latin typeface="Gotham 3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87139" y="2033677"/>
            <a:ext cx="3904999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487139" y="2017437"/>
            <a:ext cx="1553438" cy="77372"/>
            <a:chOff x="0" y="0"/>
            <a:chExt cx="3059796" cy="152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59796" cy="152400"/>
            </a:xfrm>
            <a:custGeom>
              <a:avLst/>
              <a:gdLst/>
              <a:ahLst/>
              <a:cxnLst/>
              <a:rect l="l" t="t" r="r" b="b"/>
              <a:pathLst>
                <a:path w="3059796" h="152400">
                  <a:moveTo>
                    <a:pt x="0" y="0"/>
                  </a:moveTo>
                  <a:lnTo>
                    <a:pt x="3059796" y="0"/>
                  </a:lnTo>
                  <a:lnTo>
                    <a:pt x="3059796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54545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487139" y="1009650"/>
            <a:ext cx="16800861" cy="1007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7"/>
              </a:lnSpc>
            </a:pPr>
            <a:r>
              <a:rPr lang="en-US" sz="6531" spc="-300">
                <a:solidFill>
                  <a:srgbClr val="000000"/>
                </a:solidFill>
                <a:latin typeface="Gotham 2"/>
              </a:rPr>
              <a:t>Professionnalisation et recherche</a:t>
            </a:r>
          </a:p>
        </p:txBody>
      </p:sp>
      <p:sp>
        <p:nvSpPr>
          <p:cNvPr id="6" name="AutoShape 6"/>
          <p:cNvSpPr/>
          <p:nvPr/>
        </p:nvSpPr>
        <p:spPr>
          <a:xfrm>
            <a:off x="5319229" y="2033677"/>
            <a:ext cx="3904999" cy="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V="1">
            <a:off x="5117638" y="1996435"/>
            <a:ext cx="10297349" cy="16240"/>
          </a:xfrm>
          <a:prstGeom prst="line">
            <a:avLst/>
          </a:prstGeom>
          <a:ln w="9525" cap="rnd">
            <a:solidFill>
              <a:srgbClr val="545454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3439639" y="3088651"/>
            <a:ext cx="5617229" cy="1583300"/>
            <a:chOff x="0" y="0"/>
            <a:chExt cx="1566224" cy="44146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66224" cy="441464"/>
            </a:xfrm>
            <a:custGeom>
              <a:avLst/>
              <a:gdLst/>
              <a:ahLst/>
              <a:cxnLst/>
              <a:rect l="l" t="t" r="r" b="b"/>
              <a:pathLst>
                <a:path w="1566224" h="441464">
                  <a:moveTo>
                    <a:pt x="0" y="0"/>
                  </a:moveTo>
                  <a:lnTo>
                    <a:pt x="1566224" y="0"/>
                  </a:lnTo>
                  <a:lnTo>
                    <a:pt x="1566224" y="441464"/>
                  </a:lnTo>
                  <a:lnTo>
                    <a:pt x="0" y="441464"/>
                  </a:lnTo>
                  <a:close/>
                </a:path>
              </a:pathLst>
            </a:custGeom>
            <a:solidFill>
              <a:srgbClr val="D6D6D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66675"/>
              <a:ext cx="1566224" cy="508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31133" y="3096677"/>
            <a:ext cx="5046536" cy="1575274"/>
            <a:chOff x="0" y="0"/>
            <a:chExt cx="1407101" cy="4392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07101" cy="439226"/>
            </a:xfrm>
            <a:custGeom>
              <a:avLst/>
              <a:gdLst/>
              <a:ahLst/>
              <a:cxnLst/>
              <a:rect l="l" t="t" r="r" b="b"/>
              <a:pathLst>
                <a:path w="1407101" h="439226">
                  <a:moveTo>
                    <a:pt x="0" y="0"/>
                  </a:moveTo>
                  <a:lnTo>
                    <a:pt x="1407101" y="0"/>
                  </a:lnTo>
                  <a:lnTo>
                    <a:pt x="1407101" y="439226"/>
                  </a:lnTo>
                  <a:lnTo>
                    <a:pt x="0" y="439226"/>
                  </a:lnTo>
                  <a:close/>
                </a:path>
              </a:pathLst>
            </a:custGeom>
            <a:solidFill>
              <a:srgbClr val="939599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66675"/>
              <a:ext cx="1407101" cy="505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3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5842801" y="8930395"/>
            <a:ext cx="2058932" cy="944687"/>
          </a:xfrm>
          <a:custGeom>
            <a:avLst/>
            <a:gdLst/>
            <a:ahLst/>
            <a:cxnLst/>
            <a:rect l="l" t="t" r="r" b="b"/>
            <a:pathLst>
              <a:path w="2058932" h="944687">
                <a:moveTo>
                  <a:pt x="0" y="0"/>
                </a:moveTo>
                <a:lnTo>
                  <a:pt x="2058932" y="0"/>
                </a:lnTo>
                <a:lnTo>
                  <a:pt x="2058932" y="944687"/>
                </a:lnTo>
                <a:lnTo>
                  <a:pt x="0" y="9446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678201" y="8702553"/>
            <a:ext cx="1218076" cy="555747"/>
          </a:xfrm>
          <a:custGeom>
            <a:avLst/>
            <a:gdLst/>
            <a:ahLst/>
            <a:cxnLst/>
            <a:rect l="l" t="t" r="r" b="b"/>
            <a:pathLst>
              <a:path w="1218076" h="555747">
                <a:moveTo>
                  <a:pt x="0" y="0"/>
                </a:moveTo>
                <a:lnTo>
                  <a:pt x="1218075" y="0"/>
                </a:lnTo>
                <a:lnTo>
                  <a:pt x="1218075" y="555747"/>
                </a:lnTo>
                <a:lnTo>
                  <a:pt x="0" y="5557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531833" y="3615934"/>
            <a:ext cx="5432840" cy="547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9"/>
              </a:lnSpc>
            </a:pPr>
            <a:r>
              <a:rPr lang="en-US" sz="3765">
                <a:solidFill>
                  <a:srgbClr val="737373"/>
                </a:solidFill>
                <a:latin typeface="League Spartan"/>
              </a:rPr>
              <a:t>Professionnalisation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231133" y="3657525"/>
            <a:ext cx="5046536" cy="547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9"/>
              </a:lnSpc>
            </a:pPr>
            <a:r>
              <a:rPr lang="en-US" sz="3765">
                <a:solidFill>
                  <a:srgbClr val="FFFFFF"/>
                </a:solidFill>
                <a:latin typeface="League Spartan"/>
              </a:rPr>
              <a:t>Recherche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176561" y="5025032"/>
            <a:ext cx="4143384" cy="5501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4D4D4D"/>
                </a:solidFill>
                <a:latin typeface="Gotham 3"/>
              </a:rPr>
              <a:t>Formations professionnalisantes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4D4D4D"/>
                </a:solidFill>
                <a:latin typeface="Gotham 3"/>
              </a:rPr>
              <a:t>Alternance et LP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4D4D4D"/>
                </a:solidFill>
                <a:latin typeface="Gotham 3"/>
              </a:rPr>
              <a:t>Stages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4D4D4D"/>
                </a:solidFill>
                <a:latin typeface="Gotham 3"/>
              </a:rPr>
              <a:t>Préparation à la recherche d’emploi</a:t>
            </a:r>
          </a:p>
          <a:p>
            <a:pPr>
              <a:lnSpc>
                <a:spcPts val="3600"/>
              </a:lnSpc>
            </a:pPr>
            <a:endParaRPr lang="en-US" sz="2400" spc="24">
              <a:solidFill>
                <a:srgbClr val="4D4D4D"/>
              </a:solidFill>
              <a:latin typeface="Gotham 3"/>
            </a:endParaRPr>
          </a:p>
          <a:p>
            <a:pPr>
              <a:lnSpc>
                <a:spcPts val="3600"/>
              </a:lnSpc>
            </a:pPr>
            <a:r>
              <a:rPr lang="en-US" sz="2400" spc="24">
                <a:solidFill>
                  <a:srgbClr val="4D4D4D"/>
                </a:solidFill>
                <a:latin typeface="Gotham 3 Bold"/>
              </a:rPr>
              <a:t>Très bon taux d’insertion professionnelle des diplômés</a:t>
            </a:r>
          </a:p>
          <a:p>
            <a:pPr>
              <a:lnSpc>
                <a:spcPts val="3600"/>
              </a:lnSpc>
            </a:pPr>
            <a:endParaRPr lang="en-US" sz="2400" spc="24">
              <a:solidFill>
                <a:srgbClr val="4D4D4D"/>
              </a:solidFill>
              <a:latin typeface="Gotham 3 Bold"/>
            </a:endParaRPr>
          </a:p>
          <a:p>
            <a:pPr>
              <a:lnSpc>
                <a:spcPts val="3600"/>
              </a:lnSpc>
            </a:pPr>
            <a:endParaRPr lang="en-US" sz="2400" spc="24">
              <a:solidFill>
                <a:srgbClr val="4D4D4D"/>
              </a:solidFill>
              <a:latin typeface="Gotham 3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490779" y="5025032"/>
            <a:ext cx="4527242" cy="458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4D4D4D"/>
                </a:solidFill>
                <a:latin typeface="Gotham 3"/>
              </a:rPr>
              <a:t>Le Centre Antoine Favre, développe une partie importante de ses activités à l’international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4D4D4D"/>
                </a:solidFill>
                <a:latin typeface="Gotham 3"/>
              </a:rPr>
              <a:t>Nombreuses publications (ouvrages, thèses, articles )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4D4D4D"/>
                </a:solidFill>
                <a:latin typeface="Gotham 3"/>
              </a:rPr>
              <a:t>Colloques</a:t>
            </a:r>
          </a:p>
          <a:p>
            <a:pPr marL="518160" lvl="1" indent="-259080">
              <a:lnSpc>
                <a:spcPts val="3600"/>
              </a:lnSpc>
              <a:buFont typeface="Arial"/>
              <a:buChar char="•"/>
            </a:pPr>
            <a:r>
              <a:rPr lang="en-US" sz="2400" spc="24">
                <a:solidFill>
                  <a:srgbClr val="4D4D4D"/>
                </a:solidFill>
                <a:latin typeface="Gotham 3"/>
              </a:rPr>
              <a:t>Journées d’études</a:t>
            </a:r>
          </a:p>
          <a:p>
            <a:pPr>
              <a:lnSpc>
                <a:spcPts val="3600"/>
              </a:lnSpc>
            </a:pPr>
            <a:endParaRPr lang="en-US" sz="2400" spc="24">
              <a:solidFill>
                <a:srgbClr val="4D4D4D"/>
              </a:solidFill>
              <a:latin typeface="Gotham 3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1303</Words>
  <Application>Microsoft Office PowerPoint</Application>
  <PresentationFormat>Personnalisé</PresentationFormat>
  <Paragraphs>207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League Spartan</vt:lpstr>
      <vt:lpstr>Arial</vt:lpstr>
      <vt:lpstr>Gotham 2</vt:lpstr>
      <vt:lpstr>Gotham 3 Bold</vt:lpstr>
      <vt:lpstr>Gotham 3</vt:lpstr>
      <vt:lpstr>Calibri</vt:lpstr>
      <vt:lpstr>Gotham 1</vt:lpstr>
      <vt:lpstr>Gotham 4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 DE DROIT</dc:title>
  <dc:creator>Malaury Peylin</dc:creator>
  <cp:lastModifiedBy>Malaury Peylin</cp:lastModifiedBy>
  <cp:revision>13</cp:revision>
  <dcterms:created xsi:type="dcterms:W3CDTF">2006-08-16T00:00:00Z</dcterms:created>
  <dcterms:modified xsi:type="dcterms:W3CDTF">2024-01-19T12:57:12Z</dcterms:modified>
  <dc:identifier>DAFzxZUn3wE</dc:identifier>
</cp:coreProperties>
</file>