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6" r:id="rId3"/>
    <p:sldId id="263" r:id="rId4"/>
    <p:sldId id="258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482" r:id="rId27"/>
    <p:sldId id="494" r:id="rId28"/>
    <p:sldId id="483" r:id="rId29"/>
    <p:sldId id="484" r:id="rId30"/>
    <p:sldId id="499" r:id="rId31"/>
    <p:sldId id="496" r:id="rId32"/>
    <p:sldId id="259" r:id="rId33"/>
    <p:sldId id="495" r:id="rId34"/>
    <p:sldId id="485" r:id="rId35"/>
    <p:sldId id="497" r:id="rId36"/>
    <p:sldId id="487" r:id="rId37"/>
    <p:sldId id="488" r:id="rId38"/>
    <p:sldId id="489" r:id="rId39"/>
    <p:sldId id="490" r:id="rId40"/>
    <p:sldId id="498" r:id="rId41"/>
    <p:sldId id="491" r:id="rId42"/>
    <p:sldId id="492" r:id="rId43"/>
    <p:sldId id="493" r:id="rId44"/>
    <p:sldId id="500" r:id="rId45"/>
    <p:sldId id="501" r:id="rId46"/>
    <p:sldId id="502" r:id="rId47"/>
    <p:sldId id="504" r:id="rId48"/>
    <p:sldId id="503" r:id="rId49"/>
    <p:sldId id="505" r:id="rId50"/>
    <p:sldId id="506" r:id="rId51"/>
    <p:sldId id="481" r:id="rId52"/>
  </p:sldIdLst>
  <p:sldSz cx="9144000" cy="6858000" type="screen4x3"/>
  <p:notesSz cx="9929813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2"/>
    <a:srgbClr val="E7344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31" autoAdjust="0"/>
  </p:normalViewPr>
  <p:slideViewPr>
    <p:cSldViewPr snapToGrid="0">
      <p:cViewPr varScale="1">
        <p:scale>
          <a:sx n="72" d="100"/>
          <a:sy n="72" d="100"/>
        </p:scale>
        <p:origin x="1502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323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726D7-FE57-4EB7-83A9-CA673FF4537E}" type="doc">
      <dgm:prSet loTypeId="urn:microsoft.com/office/officeart/2005/8/layout/venn1" loCatId="relationship" qsTypeId="urn:microsoft.com/office/officeart/2005/8/quickstyle/3d4" qsCatId="3D" csTypeId="urn:microsoft.com/office/officeart/2005/8/colors/accent2_2" csCatId="accent2" phldr="1"/>
      <dgm:spPr/>
    </dgm:pt>
    <dgm:pt modelId="{0044F1E9-D71A-4D09-933E-EA024E3390C7}">
      <dgm:prSet phldrT="[Texte]" custT="1"/>
      <dgm:spPr/>
      <dgm:t>
        <a:bodyPr/>
        <a:lstStyle/>
        <a:p>
          <a:endParaRPr lang="fr-FR" sz="1800" kern="1200" dirty="0">
            <a:solidFill>
              <a:srgbClr val="FFC000"/>
            </a:solidFill>
            <a:latin typeface="Trebuchet MS" pitchFamily="34" charset="0"/>
            <a:ea typeface="+mn-ea"/>
            <a:cs typeface="Arial" panose="020B0604020202020204" pitchFamily="34" charset="0"/>
          </a:endParaRPr>
        </a:p>
      </dgm:t>
    </dgm:pt>
    <dgm:pt modelId="{09F7F4DA-F346-41D9-8659-20DCBF0714D9}" type="parTrans" cxnId="{97EED80D-86F2-45EC-A41D-6EC40C06FB76}">
      <dgm:prSet/>
      <dgm:spPr/>
      <dgm:t>
        <a:bodyPr/>
        <a:lstStyle/>
        <a:p>
          <a:endParaRPr lang="fr-FR"/>
        </a:p>
      </dgm:t>
    </dgm:pt>
    <dgm:pt modelId="{D154CC82-061C-45AF-8FD8-46347AB19A19}" type="sibTrans" cxnId="{97EED80D-86F2-45EC-A41D-6EC40C06FB76}">
      <dgm:prSet/>
      <dgm:spPr/>
      <dgm:t>
        <a:bodyPr/>
        <a:lstStyle/>
        <a:p>
          <a:endParaRPr lang="fr-FR"/>
        </a:p>
      </dgm:t>
    </dgm:pt>
    <dgm:pt modelId="{FE80A545-08B8-45F5-8DD0-EAF15806A14B}">
      <dgm:prSet phldrT="[Texte]" custT="1"/>
      <dgm:spPr/>
      <dgm:t>
        <a:bodyPr/>
        <a:lstStyle/>
        <a:p>
          <a:endParaRPr lang="fr-FR" sz="1800" kern="1200" dirty="0">
            <a:solidFill>
              <a:srgbClr val="FFC000"/>
            </a:solidFill>
            <a:latin typeface="Trebuchet MS" pitchFamily="34" charset="0"/>
            <a:ea typeface="+mn-ea"/>
            <a:cs typeface="Arial" panose="020B0604020202020204" pitchFamily="34" charset="0"/>
          </a:endParaRPr>
        </a:p>
      </dgm:t>
    </dgm:pt>
    <dgm:pt modelId="{CC2C34DF-941C-444D-89C6-3EC5FB4A423B}" type="parTrans" cxnId="{2E538E08-11A0-41A9-8398-3AE02C1A3FD2}">
      <dgm:prSet/>
      <dgm:spPr/>
      <dgm:t>
        <a:bodyPr/>
        <a:lstStyle/>
        <a:p>
          <a:endParaRPr lang="fr-FR"/>
        </a:p>
      </dgm:t>
    </dgm:pt>
    <dgm:pt modelId="{573FA688-85E6-4779-AFD1-E4268BD76DBA}" type="sibTrans" cxnId="{2E538E08-11A0-41A9-8398-3AE02C1A3FD2}">
      <dgm:prSet/>
      <dgm:spPr/>
      <dgm:t>
        <a:bodyPr/>
        <a:lstStyle/>
        <a:p>
          <a:endParaRPr lang="fr-FR"/>
        </a:p>
      </dgm:t>
    </dgm:pt>
    <dgm:pt modelId="{0EF5B9FF-9F9E-462A-8EB8-ED7146C7A106}">
      <dgm:prSet phldrT="[Texte]" custT="1"/>
      <dgm:spPr/>
      <dgm:t>
        <a:bodyPr/>
        <a:lstStyle/>
        <a:p>
          <a:endParaRPr lang="fr-FR" sz="1800" kern="1200" dirty="0">
            <a:solidFill>
              <a:srgbClr val="FFC000"/>
            </a:solidFill>
            <a:latin typeface="Trebuchet MS" pitchFamily="34" charset="0"/>
            <a:ea typeface="+mn-ea"/>
            <a:cs typeface="Arial" panose="020B0604020202020204" pitchFamily="34" charset="0"/>
          </a:endParaRPr>
        </a:p>
      </dgm:t>
    </dgm:pt>
    <dgm:pt modelId="{E8B70990-1C21-428B-BDCB-47B588F3647C}" type="parTrans" cxnId="{57A02B6D-A805-4212-A535-7E03A243E798}">
      <dgm:prSet/>
      <dgm:spPr/>
      <dgm:t>
        <a:bodyPr/>
        <a:lstStyle/>
        <a:p>
          <a:endParaRPr lang="fr-FR"/>
        </a:p>
      </dgm:t>
    </dgm:pt>
    <dgm:pt modelId="{1C5D2423-192C-4952-BEED-E69DE11A6337}" type="sibTrans" cxnId="{57A02B6D-A805-4212-A535-7E03A243E798}">
      <dgm:prSet/>
      <dgm:spPr/>
      <dgm:t>
        <a:bodyPr/>
        <a:lstStyle/>
        <a:p>
          <a:endParaRPr lang="fr-FR"/>
        </a:p>
      </dgm:t>
    </dgm:pt>
    <dgm:pt modelId="{090BFDCA-9E37-4545-B54A-A63858FBA453}" type="pres">
      <dgm:prSet presAssocID="{890726D7-FE57-4EB7-83A9-CA673FF4537E}" presName="compositeShape" presStyleCnt="0">
        <dgm:presLayoutVars>
          <dgm:chMax val="7"/>
          <dgm:dir/>
          <dgm:resizeHandles val="exact"/>
        </dgm:presLayoutVars>
      </dgm:prSet>
      <dgm:spPr/>
    </dgm:pt>
    <dgm:pt modelId="{B9C3280C-26C8-4EEC-A695-9EB347CD665F}" type="pres">
      <dgm:prSet presAssocID="{0044F1E9-D71A-4D09-933E-EA024E3390C7}" presName="circ1" presStyleLbl="vennNode1" presStyleIdx="0" presStyleCnt="3"/>
      <dgm:spPr/>
    </dgm:pt>
    <dgm:pt modelId="{5FAFF68F-226D-499D-BB90-4088FB7EC0FF}" type="pres">
      <dgm:prSet presAssocID="{0044F1E9-D71A-4D09-933E-EA024E3390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1235449-A953-40F4-A901-6CCC4C1146F8}" type="pres">
      <dgm:prSet presAssocID="{FE80A545-08B8-45F5-8DD0-EAF15806A14B}" presName="circ2" presStyleLbl="vennNode1" presStyleIdx="1" presStyleCnt="3" custLinFactNeighborX="-842" custLinFactNeighborY="1103"/>
      <dgm:spPr/>
    </dgm:pt>
    <dgm:pt modelId="{C98EF230-2DDC-4D57-9967-B779968F7AC2}" type="pres">
      <dgm:prSet presAssocID="{FE80A545-08B8-45F5-8DD0-EAF15806A1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11086C-E0FE-492A-A283-914EC3EF5720}" type="pres">
      <dgm:prSet presAssocID="{0EF5B9FF-9F9E-462A-8EB8-ED7146C7A106}" presName="circ3" presStyleLbl="vennNode1" presStyleIdx="2" presStyleCnt="3"/>
      <dgm:spPr/>
    </dgm:pt>
    <dgm:pt modelId="{06B55CD2-BC0D-49C3-A98D-425DDDE9384B}" type="pres">
      <dgm:prSet presAssocID="{0EF5B9FF-9F9E-462A-8EB8-ED7146C7A10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538E08-11A0-41A9-8398-3AE02C1A3FD2}" srcId="{890726D7-FE57-4EB7-83A9-CA673FF4537E}" destId="{FE80A545-08B8-45F5-8DD0-EAF15806A14B}" srcOrd="1" destOrd="0" parTransId="{CC2C34DF-941C-444D-89C6-3EC5FB4A423B}" sibTransId="{573FA688-85E6-4779-AFD1-E4268BD76DBA}"/>
    <dgm:cxn modelId="{BD2EC90D-DFDF-4C2D-B1F9-E86FB27F630E}" type="presOf" srcId="{0EF5B9FF-9F9E-462A-8EB8-ED7146C7A106}" destId="{5011086C-E0FE-492A-A283-914EC3EF5720}" srcOrd="0" destOrd="0" presId="urn:microsoft.com/office/officeart/2005/8/layout/venn1"/>
    <dgm:cxn modelId="{97EED80D-86F2-45EC-A41D-6EC40C06FB76}" srcId="{890726D7-FE57-4EB7-83A9-CA673FF4537E}" destId="{0044F1E9-D71A-4D09-933E-EA024E3390C7}" srcOrd="0" destOrd="0" parTransId="{09F7F4DA-F346-41D9-8659-20DCBF0714D9}" sibTransId="{D154CC82-061C-45AF-8FD8-46347AB19A19}"/>
    <dgm:cxn modelId="{98756667-DE8F-4746-8FD9-5ED58C0F0E19}" type="presOf" srcId="{FE80A545-08B8-45F5-8DD0-EAF15806A14B}" destId="{01235449-A953-40F4-A901-6CCC4C1146F8}" srcOrd="0" destOrd="0" presId="urn:microsoft.com/office/officeart/2005/8/layout/venn1"/>
    <dgm:cxn modelId="{57A02B6D-A805-4212-A535-7E03A243E798}" srcId="{890726D7-FE57-4EB7-83A9-CA673FF4537E}" destId="{0EF5B9FF-9F9E-462A-8EB8-ED7146C7A106}" srcOrd="2" destOrd="0" parTransId="{E8B70990-1C21-428B-BDCB-47B588F3647C}" sibTransId="{1C5D2423-192C-4952-BEED-E69DE11A6337}"/>
    <dgm:cxn modelId="{1E330B56-6EFD-41E4-9367-DF26EEC248AF}" type="presOf" srcId="{FE80A545-08B8-45F5-8DD0-EAF15806A14B}" destId="{C98EF230-2DDC-4D57-9967-B779968F7AC2}" srcOrd="1" destOrd="0" presId="urn:microsoft.com/office/officeart/2005/8/layout/venn1"/>
    <dgm:cxn modelId="{C340467F-617F-49E9-B529-98DF4A11231D}" type="presOf" srcId="{0044F1E9-D71A-4D09-933E-EA024E3390C7}" destId="{5FAFF68F-226D-499D-BB90-4088FB7EC0FF}" srcOrd="1" destOrd="0" presId="urn:microsoft.com/office/officeart/2005/8/layout/venn1"/>
    <dgm:cxn modelId="{A8B6F79F-5777-49E0-810A-20F4D4EDCE55}" type="presOf" srcId="{0EF5B9FF-9F9E-462A-8EB8-ED7146C7A106}" destId="{06B55CD2-BC0D-49C3-A98D-425DDDE9384B}" srcOrd="1" destOrd="0" presId="urn:microsoft.com/office/officeart/2005/8/layout/venn1"/>
    <dgm:cxn modelId="{8F9671A0-D8FA-40F6-BC3E-DA06BFDDCEF9}" type="presOf" srcId="{0044F1E9-D71A-4D09-933E-EA024E3390C7}" destId="{B9C3280C-26C8-4EEC-A695-9EB347CD665F}" srcOrd="0" destOrd="0" presId="urn:microsoft.com/office/officeart/2005/8/layout/venn1"/>
    <dgm:cxn modelId="{E91E4DF4-3268-4CA6-B540-98593F8F2493}" type="presOf" srcId="{890726D7-FE57-4EB7-83A9-CA673FF4537E}" destId="{090BFDCA-9E37-4545-B54A-A63858FBA453}" srcOrd="0" destOrd="0" presId="urn:microsoft.com/office/officeart/2005/8/layout/venn1"/>
    <dgm:cxn modelId="{61DE33A3-66CE-497F-852C-9F4CD3E6ECC4}" type="presParOf" srcId="{090BFDCA-9E37-4545-B54A-A63858FBA453}" destId="{B9C3280C-26C8-4EEC-A695-9EB347CD665F}" srcOrd="0" destOrd="0" presId="urn:microsoft.com/office/officeart/2005/8/layout/venn1"/>
    <dgm:cxn modelId="{BC64E11A-E83B-4411-B980-F3F515726492}" type="presParOf" srcId="{090BFDCA-9E37-4545-B54A-A63858FBA453}" destId="{5FAFF68F-226D-499D-BB90-4088FB7EC0FF}" srcOrd="1" destOrd="0" presId="urn:microsoft.com/office/officeart/2005/8/layout/venn1"/>
    <dgm:cxn modelId="{D0BD9D81-584F-4399-8E52-D479DD0105B2}" type="presParOf" srcId="{090BFDCA-9E37-4545-B54A-A63858FBA453}" destId="{01235449-A953-40F4-A901-6CCC4C1146F8}" srcOrd="2" destOrd="0" presId="urn:microsoft.com/office/officeart/2005/8/layout/venn1"/>
    <dgm:cxn modelId="{65965A62-C12C-4995-8E15-DD19D91A2C18}" type="presParOf" srcId="{090BFDCA-9E37-4545-B54A-A63858FBA453}" destId="{C98EF230-2DDC-4D57-9967-B779968F7AC2}" srcOrd="3" destOrd="0" presId="urn:microsoft.com/office/officeart/2005/8/layout/venn1"/>
    <dgm:cxn modelId="{B92B811A-9281-4DF0-AA49-4FB981FA250B}" type="presParOf" srcId="{090BFDCA-9E37-4545-B54A-A63858FBA453}" destId="{5011086C-E0FE-492A-A283-914EC3EF5720}" srcOrd="4" destOrd="0" presId="urn:microsoft.com/office/officeart/2005/8/layout/venn1"/>
    <dgm:cxn modelId="{252E2AD1-8A91-4FCE-8B39-6E8490B7518D}" type="presParOf" srcId="{090BFDCA-9E37-4545-B54A-A63858FBA453}" destId="{06B55CD2-BC0D-49C3-A98D-425DDDE9384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280C-26C8-4EEC-A695-9EB347CD665F}">
      <dsp:nvSpPr>
        <dsp:cNvPr id="0" name=""/>
        <dsp:cNvSpPr/>
      </dsp:nvSpPr>
      <dsp:spPr>
        <a:xfrm>
          <a:off x="1728958" y="43725"/>
          <a:ext cx="2098821" cy="20988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FFC000"/>
            </a:solidFill>
            <a:latin typeface="Trebuchet MS" pitchFamily="34" charset="0"/>
            <a:ea typeface="+mn-ea"/>
            <a:cs typeface="Arial" panose="020B0604020202020204" pitchFamily="34" charset="0"/>
          </a:endParaRPr>
        </a:p>
      </dsp:txBody>
      <dsp:txXfrm>
        <a:off x="2008801" y="411019"/>
        <a:ext cx="1539135" cy="944469"/>
      </dsp:txXfrm>
    </dsp:sp>
    <dsp:sp modelId="{01235449-A953-40F4-A901-6CCC4C1146F8}">
      <dsp:nvSpPr>
        <dsp:cNvPr id="0" name=""/>
        <dsp:cNvSpPr/>
      </dsp:nvSpPr>
      <dsp:spPr>
        <a:xfrm>
          <a:off x="2468611" y="1378638"/>
          <a:ext cx="2098821" cy="20988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FFC000"/>
            </a:solidFill>
            <a:latin typeface="Trebuchet MS" pitchFamily="34" charset="0"/>
            <a:ea typeface="+mn-ea"/>
            <a:cs typeface="Arial" panose="020B0604020202020204" pitchFamily="34" charset="0"/>
          </a:endParaRPr>
        </a:p>
      </dsp:txBody>
      <dsp:txXfrm>
        <a:off x="3110500" y="1920833"/>
        <a:ext cx="1259292" cy="1154351"/>
      </dsp:txXfrm>
    </dsp:sp>
    <dsp:sp modelId="{5011086C-E0FE-492A-A283-914EC3EF5720}">
      <dsp:nvSpPr>
        <dsp:cNvPr id="0" name=""/>
        <dsp:cNvSpPr/>
      </dsp:nvSpPr>
      <dsp:spPr>
        <a:xfrm>
          <a:off x="971633" y="1355488"/>
          <a:ext cx="2098821" cy="20988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FFC000"/>
            </a:solidFill>
            <a:latin typeface="Trebuchet MS" pitchFamily="34" charset="0"/>
            <a:ea typeface="+mn-ea"/>
            <a:cs typeface="Arial" panose="020B0604020202020204" pitchFamily="34" charset="0"/>
          </a:endParaRPr>
        </a:p>
      </dsp:txBody>
      <dsp:txXfrm>
        <a:off x="1169272" y="1897683"/>
        <a:ext cx="1259292" cy="1154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6A40CDD-3109-43B3-9C33-EA7F44F198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982C8D-05DB-49ED-BAB4-A78376D654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837" y="1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fld id="{B6D765F4-113A-4CC8-8294-970762F108F6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83D75C-228D-45EA-A060-B77A5FF150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8038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43EADB-71E2-4B55-B698-1C74663D3D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837" y="6458038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fld id="{5D87F2AA-7E76-4E81-A55F-D90292341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6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837" y="1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fld id="{5925A3E3-3712-41F0-811C-CE526C65E27E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2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565" y="3271925"/>
            <a:ext cx="7944684" cy="267730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8038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837" y="6458038"/>
            <a:ext cx="4303892" cy="34122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fld id="{36ED08D2-1392-4D6B-865D-5BE90BB2F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55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04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908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4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05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622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7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252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54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1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9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987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487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901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543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44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355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43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886700" y="242888"/>
            <a:ext cx="1616075" cy="12128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590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75251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/>
              <a:t>avant de rechercher une entreprise : </a:t>
            </a:r>
          </a:p>
          <a:p>
            <a:r>
              <a:rPr lang="en-US"/>
              <a:t>- avoir un objectif précis</a:t>
            </a:r>
          </a:p>
          <a:p>
            <a:r>
              <a:rPr lang="en-US"/>
              <a:t>- bien connaître le dispositif de l'alternance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/>
              <a:t>fiche ROME connaissance métier très utile si on ne répond pas à une offre mais candidature spontanée</a:t>
            </a:r>
          </a:p>
          <a:p>
            <a:r>
              <a:rPr lang="en-US"/>
              <a:t>ex : juriste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94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85125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/>
              <a:t>fiche ROME connaissance métier très utile si on ne répond pas à une offre mais candidature spontanée</a:t>
            </a:r>
          </a:p>
          <a:p>
            <a:r>
              <a:rPr lang="en-US"/>
              <a:t>ex : juriste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74006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 err="1"/>
              <a:t>Faites</a:t>
            </a:r>
            <a:r>
              <a:rPr lang="en-US" dirty="0"/>
              <a:t> le tri </a:t>
            </a:r>
            <a:r>
              <a:rPr lang="en-US" dirty="0" err="1"/>
              <a:t>parmi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expériences</a:t>
            </a:r>
            <a:r>
              <a:rPr lang="en-US" dirty="0"/>
              <a:t> : </a:t>
            </a:r>
            <a:r>
              <a:rPr lang="en-US" dirty="0" err="1"/>
              <a:t>Certaines</a:t>
            </a:r>
            <a:r>
              <a:rPr lang="en-US" dirty="0"/>
              <a:t> </a:t>
            </a:r>
            <a:r>
              <a:rPr lang="en-US" dirty="0" err="1"/>
              <a:t>n’ont</a:t>
            </a:r>
            <a:r>
              <a:rPr lang="en-US" dirty="0"/>
              <a:t> pas </a:t>
            </a:r>
            <a:r>
              <a:rPr lang="en-US" dirty="0" err="1"/>
              <a:t>forcément</a:t>
            </a:r>
            <a:r>
              <a:rPr lang="en-US" dirty="0"/>
              <a:t> de rapport avec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visez</a:t>
            </a:r>
            <a:r>
              <a:rPr lang="en-US" dirty="0"/>
              <a:t> </a:t>
            </a:r>
          </a:p>
          <a:p>
            <a:r>
              <a:rPr lang="en-US" dirty="0"/>
              <a:t>et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mises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car 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de </a:t>
            </a:r>
            <a:r>
              <a:rPr lang="en-US" dirty="0" err="1"/>
              <a:t>véritables</a:t>
            </a:r>
            <a:r>
              <a:rPr lang="en-US" dirty="0"/>
              <a:t> </a:t>
            </a:r>
            <a:r>
              <a:rPr lang="en-US" dirty="0" err="1"/>
              <a:t>atouts</a:t>
            </a:r>
            <a:r>
              <a:rPr lang="en-US" dirty="0"/>
              <a:t>.</a:t>
            </a:r>
          </a:p>
          <a:p>
            <a:r>
              <a:rPr lang="en-US" dirty="0" err="1"/>
              <a:t>Mettez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compétences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lien avec le poste et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apporter</a:t>
            </a:r>
            <a:r>
              <a:rPr lang="en-US" dirty="0"/>
              <a:t> à </a:t>
            </a:r>
            <a:r>
              <a:rPr lang="en-US" dirty="0" err="1"/>
              <a:t>l'employeur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/>
              <a:t>fiche ROME connaissance métier très utile si on ne répond pas à une offre mais candidature spontanée</a:t>
            </a:r>
          </a:p>
          <a:p>
            <a:r>
              <a:rPr lang="en-US"/>
              <a:t>ex : juriste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9515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/>
              <a:t>ne pas copier-</a:t>
            </a:r>
            <a:r>
              <a:rPr lang="en-US" dirty="0" err="1"/>
              <a:t>coller</a:t>
            </a:r>
            <a:r>
              <a:rPr lang="en-US" dirty="0"/>
              <a:t> des LM sur internet, se </a:t>
            </a:r>
            <a:r>
              <a:rPr lang="en-US" dirty="0" err="1"/>
              <a:t>démarquer</a:t>
            </a:r>
            <a:r>
              <a:rPr lang="en-US" dirty="0"/>
              <a:t> tant par le fond que la </a:t>
            </a:r>
            <a:r>
              <a:rPr lang="en-US" dirty="0" err="1"/>
              <a:t>forme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personnalisé</a:t>
            </a:r>
            <a:r>
              <a:rPr lang="en-US" dirty="0"/>
              <a:t> pour </a:t>
            </a:r>
            <a:r>
              <a:rPr lang="en-US" dirty="0" err="1"/>
              <a:t>chaque</a:t>
            </a:r>
            <a:r>
              <a:rPr lang="en-US" dirty="0"/>
              <a:t> candidature !</a:t>
            </a:r>
          </a:p>
          <a:p>
            <a:r>
              <a:rPr lang="en-US" dirty="0" err="1"/>
              <a:t>montrer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un </a:t>
            </a:r>
            <a:r>
              <a:rPr lang="en-US" dirty="0" err="1"/>
              <a:t>candidat</a:t>
            </a:r>
            <a:r>
              <a:rPr lang="en-US" dirty="0"/>
              <a:t> </a:t>
            </a:r>
            <a:r>
              <a:rPr lang="en-US" dirty="0" err="1"/>
              <a:t>fiable</a:t>
            </a:r>
            <a:r>
              <a:rPr lang="en-US" dirty="0"/>
              <a:t> et </a:t>
            </a:r>
            <a:r>
              <a:rPr lang="en-US" dirty="0" err="1"/>
              <a:t>sérieux</a:t>
            </a:r>
            <a:r>
              <a:rPr lang="en-US" dirty="0"/>
              <a:t> capable de </a:t>
            </a:r>
            <a:r>
              <a:rPr lang="en-US" dirty="0" err="1"/>
              <a:t>suivre</a:t>
            </a:r>
            <a:r>
              <a:rPr lang="en-US" dirty="0"/>
              <a:t> à la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formation </a:t>
            </a:r>
          </a:p>
          <a:p>
            <a:r>
              <a:rPr lang="en-US" dirty="0" err="1"/>
              <a:t>universitaire</a:t>
            </a:r>
            <a:r>
              <a:rPr lang="en-US" dirty="0"/>
              <a:t> et un </a:t>
            </a:r>
            <a:r>
              <a:rPr lang="en-US" dirty="0" err="1"/>
              <a:t>parcours</a:t>
            </a:r>
            <a:r>
              <a:rPr lang="en-US" dirty="0"/>
              <a:t> pro.. </a:t>
            </a:r>
          </a:p>
          <a:p>
            <a:endParaRPr lang="en-US" dirty="0"/>
          </a:p>
          <a:p>
            <a:r>
              <a:rPr lang="en-US" dirty="0"/>
              <a:t>pas de </a:t>
            </a:r>
            <a:r>
              <a:rPr lang="en-US" dirty="0" err="1"/>
              <a:t>faute</a:t>
            </a:r>
            <a:r>
              <a:rPr lang="en-US" dirty="0"/>
              <a:t> </a:t>
            </a:r>
            <a:r>
              <a:rPr lang="en-US" dirty="0" err="1"/>
              <a:t>d'ortho</a:t>
            </a:r>
            <a:endParaRPr lang="en-US" dirty="0"/>
          </a:p>
          <a:p>
            <a:r>
              <a:rPr lang="en-US" dirty="0"/>
              <a:t>employer le "je"</a:t>
            </a:r>
          </a:p>
          <a:p>
            <a:r>
              <a:rPr lang="en-US" dirty="0" err="1"/>
              <a:t>faites-vous</a:t>
            </a:r>
            <a:r>
              <a:rPr lang="en-US" dirty="0"/>
              <a:t> </a:t>
            </a:r>
            <a:r>
              <a:rPr lang="en-US" dirty="0" err="1"/>
              <a:t>relire</a:t>
            </a:r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présentiel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visio</a:t>
            </a:r>
            <a:r>
              <a:rPr lang="en-US" dirty="0"/>
              <a:t>? </a:t>
            </a:r>
          </a:p>
          <a:p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visio</a:t>
            </a:r>
            <a:r>
              <a:rPr lang="en-US" dirty="0"/>
              <a:t> : </a:t>
            </a:r>
          </a:p>
          <a:p>
            <a:r>
              <a:rPr lang="en-US" dirty="0"/>
              <a:t>1/ </a:t>
            </a:r>
            <a:r>
              <a:rPr lang="en-US" dirty="0" err="1"/>
              <a:t>Choisir</a:t>
            </a:r>
            <a:r>
              <a:rPr lang="en-US" dirty="0"/>
              <a:t> un </a:t>
            </a:r>
            <a:r>
              <a:rPr lang="en-US" dirty="0" err="1"/>
              <a:t>espace</a:t>
            </a:r>
            <a:r>
              <a:rPr lang="en-US" dirty="0"/>
              <a:t> </a:t>
            </a:r>
            <a:r>
              <a:rPr lang="en-US" dirty="0" err="1"/>
              <a:t>calme</a:t>
            </a:r>
            <a:r>
              <a:rPr lang="en-US" dirty="0"/>
              <a:t>, </a:t>
            </a:r>
            <a:r>
              <a:rPr lang="en-US" dirty="0" err="1"/>
              <a:t>lumineux</a:t>
            </a:r>
            <a:r>
              <a:rPr lang="en-US" dirty="0"/>
              <a:t> (pas </a:t>
            </a:r>
            <a:r>
              <a:rPr lang="en-US" dirty="0" err="1"/>
              <a:t>contre</a:t>
            </a:r>
            <a:r>
              <a:rPr lang="en-US" dirty="0"/>
              <a:t>-jour) et bien </a:t>
            </a:r>
            <a:r>
              <a:rPr lang="en-US" dirty="0" err="1"/>
              <a:t>rangé</a:t>
            </a:r>
            <a:r>
              <a:rPr lang="en-US" dirty="0"/>
              <a:t>. Couper le portable!!</a:t>
            </a:r>
          </a:p>
          <a:p>
            <a:r>
              <a:rPr lang="en-US" dirty="0"/>
              <a:t>2/ Tester le matériel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l’entretien</a:t>
            </a:r>
            <a:r>
              <a:rPr lang="en-US" dirty="0"/>
              <a:t>. </a:t>
            </a:r>
            <a:r>
              <a:rPr lang="en-US" dirty="0" err="1"/>
              <a:t>Désactiver</a:t>
            </a:r>
            <a:r>
              <a:rPr lang="en-US" dirty="0"/>
              <a:t> les notifications.</a:t>
            </a:r>
          </a:p>
          <a:p>
            <a:r>
              <a:rPr lang="en-US" dirty="0"/>
              <a:t>3/ </a:t>
            </a:r>
            <a:r>
              <a:rPr lang="en-US" dirty="0" err="1"/>
              <a:t>Garder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outils</a:t>
            </a:r>
            <a:r>
              <a:rPr lang="en-US" dirty="0"/>
              <a:t> à </a:t>
            </a:r>
            <a:r>
              <a:rPr lang="en-US" dirty="0" err="1"/>
              <a:t>portée</a:t>
            </a:r>
            <a:r>
              <a:rPr lang="en-US" dirty="0"/>
              <a:t> de </a:t>
            </a:r>
            <a:r>
              <a:rPr lang="en-US" dirty="0" err="1"/>
              <a:t>clic</a:t>
            </a:r>
            <a:r>
              <a:rPr lang="en-US" dirty="0"/>
              <a:t> (CV, LM, </a:t>
            </a:r>
            <a:r>
              <a:rPr lang="en-US" dirty="0" err="1"/>
              <a:t>offre</a:t>
            </a:r>
            <a:r>
              <a:rPr lang="en-US" dirty="0"/>
              <a:t> </a:t>
            </a:r>
            <a:r>
              <a:rPr lang="en-US" dirty="0" err="1"/>
              <a:t>d'emploi</a:t>
            </a:r>
            <a:r>
              <a:rPr lang="en-US" dirty="0"/>
              <a:t>..) </a:t>
            </a:r>
          </a:p>
          <a:p>
            <a:r>
              <a:rPr lang="en-US" dirty="0"/>
              <a:t>4/ </a:t>
            </a:r>
            <a:r>
              <a:rPr lang="en-US" dirty="0" err="1"/>
              <a:t>Soigner</a:t>
            </a:r>
            <a:r>
              <a:rPr lang="en-US" dirty="0"/>
              <a:t> son </a:t>
            </a:r>
            <a:r>
              <a:rPr lang="en-US" dirty="0" err="1"/>
              <a:t>apparence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un </a:t>
            </a:r>
            <a:r>
              <a:rPr lang="en-US" dirty="0" err="1"/>
              <a:t>vrai</a:t>
            </a:r>
            <a:r>
              <a:rPr lang="en-US" dirty="0"/>
              <a:t> </a:t>
            </a:r>
            <a:r>
              <a:rPr lang="en-US" dirty="0" err="1"/>
              <a:t>entretien</a:t>
            </a:r>
            <a:r>
              <a:rPr lang="en-US" dirty="0"/>
              <a:t> physique</a:t>
            </a:r>
          </a:p>
          <a:p>
            <a:r>
              <a:rPr lang="en-US" dirty="0"/>
              <a:t>5/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ponctuel</a:t>
            </a:r>
            <a:endParaRPr lang="en-US" dirty="0"/>
          </a:p>
          <a:p>
            <a:r>
              <a:rPr lang="en-US" dirty="0"/>
              <a:t>6/ Placer un </a:t>
            </a:r>
            <a:r>
              <a:rPr lang="en-US" dirty="0" err="1"/>
              <a:t>verre</a:t>
            </a:r>
            <a:r>
              <a:rPr lang="en-US" dirty="0"/>
              <a:t> </a:t>
            </a:r>
            <a:r>
              <a:rPr lang="en-US" dirty="0" err="1"/>
              <a:t>d’eau</a:t>
            </a:r>
            <a:r>
              <a:rPr lang="en-US" dirty="0"/>
              <a:t> à </a:t>
            </a:r>
            <a:r>
              <a:rPr lang="en-US" dirty="0" err="1"/>
              <a:t>portée</a:t>
            </a:r>
            <a:r>
              <a:rPr lang="en-US" dirty="0"/>
              <a:t> de main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290355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 err="1"/>
              <a:t>Anticiper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préparation</a:t>
            </a:r>
            <a:r>
              <a:rPr lang="en-US" dirty="0"/>
              <a:t> la </a:t>
            </a:r>
            <a:r>
              <a:rPr lang="en-US" dirty="0" err="1"/>
              <a:t>fameuse</a:t>
            </a:r>
            <a:r>
              <a:rPr lang="en-US" dirty="0"/>
              <a:t> question : « </a:t>
            </a:r>
            <a:r>
              <a:rPr lang="en-US" dirty="0" err="1"/>
              <a:t>parlez</a:t>
            </a:r>
            <a:r>
              <a:rPr lang="en-US" dirty="0"/>
              <a:t> </a:t>
            </a:r>
            <a:r>
              <a:rPr lang="en-US" dirty="0" err="1"/>
              <a:t>moi</a:t>
            </a:r>
            <a:r>
              <a:rPr lang="en-US" dirty="0"/>
              <a:t> de </a:t>
            </a:r>
            <a:r>
              <a:rPr lang="en-US" dirty="0" err="1"/>
              <a:t>vous</a:t>
            </a:r>
            <a:r>
              <a:rPr lang="en-US" dirty="0"/>
              <a:t>, … »</a:t>
            </a:r>
          </a:p>
          <a:p>
            <a:endParaRPr lang="en-US" dirty="0"/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3 minutes (environ) pour </a:t>
            </a:r>
            <a:r>
              <a:rPr lang="en-US" dirty="0" err="1"/>
              <a:t>convaincre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LE </a:t>
            </a:r>
            <a:r>
              <a:rPr lang="en-US" dirty="0" err="1"/>
              <a:t>candidat</a:t>
            </a:r>
            <a:r>
              <a:rPr lang="en-US" dirty="0"/>
              <a:t> </a:t>
            </a:r>
            <a:r>
              <a:rPr lang="en-US" dirty="0" err="1"/>
              <a:t>idéal</a:t>
            </a:r>
            <a:r>
              <a:rPr lang="en-US" dirty="0"/>
              <a:t> ! (TEASER)</a:t>
            </a:r>
          </a:p>
          <a:p>
            <a:r>
              <a:rPr lang="en-US" dirty="0"/>
              <a:t>TEASER : </a:t>
            </a:r>
            <a:r>
              <a:rPr lang="en-US" dirty="0" err="1"/>
              <a:t>C’est</a:t>
            </a:r>
            <a:r>
              <a:rPr lang="en-US" dirty="0"/>
              <a:t> la </a:t>
            </a:r>
            <a:r>
              <a:rPr lang="en-US" dirty="0" err="1"/>
              <a:t>fameuse</a:t>
            </a:r>
            <a:r>
              <a:rPr lang="en-US" dirty="0"/>
              <a:t> </a:t>
            </a:r>
            <a:r>
              <a:rPr lang="en-US" dirty="0" err="1"/>
              <a:t>réponse</a:t>
            </a:r>
            <a:r>
              <a:rPr lang="en-US" dirty="0"/>
              <a:t> à la question « </a:t>
            </a:r>
            <a:r>
              <a:rPr lang="en-US" dirty="0" err="1"/>
              <a:t>allez</a:t>
            </a:r>
            <a:r>
              <a:rPr lang="en-US" dirty="0"/>
              <a:t>-y commencer » </a:t>
            </a:r>
            <a:r>
              <a:rPr lang="en-US" dirty="0" err="1"/>
              <a:t>ou</a:t>
            </a:r>
            <a:r>
              <a:rPr lang="en-US" dirty="0"/>
              <a:t> « </a:t>
            </a:r>
            <a:r>
              <a:rPr lang="en-US" dirty="0" err="1"/>
              <a:t>parlez-moi</a:t>
            </a:r>
            <a:r>
              <a:rPr lang="en-US" dirty="0"/>
              <a:t> de </a:t>
            </a:r>
            <a:r>
              <a:rPr lang="en-US" dirty="0" err="1"/>
              <a:t>vous</a:t>
            </a:r>
            <a:r>
              <a:rPr lang="en-US" dirty="0"/>
              <a:t> » </a:t>
            </a:r>
            <a:r>
              <a:rPr lang="en-US" dirty="0" err="1"/>
              <a:t>ou</a:t>
            </a:r>
            <a:r>
              <a:rPr lang="en-US" dirty="0"/>
              <a:t> </a:t>
            </a:r>
          </a:p>
          <a:p>
            <a:r>
              <a:rPr lang="en-US" dirty="0"/>
              <a:t>« </a:t>
            </a:r>
            <a:r>
              <a:rPr lang="en-US" dirty="0" err="1"/>
              <a:t>présentez-vous</a:t>
            </a:r>
            <a:r>
              <a:rPr lang="en-US" dirty="0"/>
              <a:t> ». </a:t>
            </a:r>
          </a:p>
          <a:p>
            <a:r>
              <a:rPr lang="en-US" dirty="0"/>
              <a:t>→ Le teaser se </a:t>
            </a:r>
            <a:r>
              <a:rPr lang="en-US" dirty="0" err="1"/>
              <a:t>prépare</a:t>
            </a:r>
            <a:r>
              <a:rPr lang="en-US" dirty="0"/>
              <a:t> à </a:t>
            </a:r>
            <a:r>
              <a:rPr lang="en-US" dirty="0" err="1"/>
              <a:t>l’avance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entrainer, </a:t>
            </a:r>
            <a:r>
              <a:rPr lang="en-US" dirty="0" err="1"/>
              <a:t>l’apprendre</a:t>
            </a:r>
            <a:r>
              <a:rPr lang="en-US" dirty="0"/>
              <a:t> par </a:t>
            </a:r>
            <a:r>
              <a:rPr lang="en-US" dirty="0" err="1"/>
              <a:t>cœur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ne pas le </a:t>
            </a:r>
            <a:r>
              <a:rPr lang="en-US" dirty="0" err="1"/>
              <a:t>réciter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argumentaire</a:t>
            </a:r>
            <a:r>
              <a:rPr lang="en-US" dirty="0"/>
              <a:t> : le plan de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dire pour </a:t>
            </a:r>
            <a:r>
              <a:rPr lang="en-US" dirty="0" err="1"/>
              <a:t>répondre</a:t>
            </a:r>
            <a:r>
              <a:rPr lang="en-US" dirty="0"/>
              <a:t> à </a:t>
            </a:r>
            <a:r>
              <a:rPr lang="en-US" dirty="0" err="1"/>
              <a:t>ces</a:t>
            </a:r>
            <a:r>
              <a:rPr lang="en-US" dirty="0"/>
              <a:t> trois questions :</a:t>
            </a:r>
          </a:p>
          <a:p>
            <a:r>
              <a:rPr lang="en-US" dirty="0"/>
              <a:t>1) Qui </a:t>
            </a:r>
            <a:r>
              <a:rPr lang="en-US" dirty="0" err="1"/>
              <a:t>êtes-vous</a:t>
            </a:r>
            <a:r>
              <a:rPr lang="en-US" dirty="0"/>
              <a:t> ? PRÉSENTATION </a:t>
            </a:r>
          </a:p>
          <a:p>
            <a:r>
              <a:rPr lang="en-US" dirty="0"/>
              <a:t>2)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attiré</a:t>
            </a:r>
            <a:r>
              <a:rPr lang="en-US" dirty="0"/>
              <a:t> par </a:t>
            </a:r>
            <a:r>
              <a:rPr lang="en-US" dirty="0" err="1"/>
              <a:t>cette</a:t>
            </a:r>
            <a:r>
              <a:rPr lang="en-US" dirty="0"/>
              <a:t> formation, </a:t>
            </a:r>
            <a:r>
              <a:rPr lang="en-US" dirty="0" err="1"/>
              <a:t>ce</a:t>
            </a:r>
            <a:r>
              <a:rPr lang="en-US" dirty="0"/>
              <a:t> poste ? PROJET PROFESSIONNEL PERSONNEL</a:t>
            </a:r>
          </a:p>
          <a:p>
            <a:r>
              <a:rPr lang="en-US" dirty="0"/>
              <a:t>3) </a:t>
            </a:r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atouts</a:t>
            </a:r>
            <a:r>
              <a:rPr lang="en-US" dirty="0"/>
              <a:t> pour </a:t>
            </a:r>
            <a:r>
              <a:rPr lang="en-US" dirty="0" err="1"/>
              <a:t>intégrer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entreprise</a:t>
            </a:r>
            <a:r>
              <a:rPr lang="en-US" dirty="0"/>
              <a:t>? COMPETENCES/MOTIVATION/PERSONNALITE. </a:t>
            </a:r>
          </a:p>
          <a:p>
            <a:r>
              <a:rPr lang="en-US" dirty="0"/>
              <a:t>Ce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apporter</a:t>
            </a:r>
            <a:r>
              <a:rPr lang="en-US" dirty="0"/>
              <a:t> à </a:t>
            </a:r>
            <a:r>
              <a:rPr lang="en-US" dirty="0" err="1"/>
              <a:t>l'entreprise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 Et </a:t>
            </a:r>
            <a:r>
              <a:rPr lang="en-US" dirty="0" err="1"/>
              <a:t>conclure</a:t>
            </a:r>
            <a:r>
              <a:rPr lang="en-US" dirty="0"/>
              <a:t> (voilà… non! « je </a:t>
            </a:r>
            <a:r>
              <a:rPr lang="en-US" dirty="0" err="1"/>
              <a:t>suis</a:t>
            </a:r>
            <a:r>
              <a:rPr lang="en-US" dirty="0"/>
              <a:t> à </a:t>
            </a:r>
            <a:r>
              <a:rPr lang="en-US" dirty="0" err="1"/>
              <a:t>l’écoute</a:t>
            </a:r>
            <a:r>
              <a:rPr lang="en-US" dirty="0"/>
              <a:t> de </a:t>
            </a:r>
            <a:r>
              <a:rPr lang="en-US" dirty="0" err="1"/>
              <a:t>vos</a:t>
            </a:r>
            <a:r>
              <a:rPr lang="en-US" dirty="0"/>
              <a:t> questions »)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</a:t>
            </a:r>
            <a:r>
              <a:rPr lang="en-US" dirty="0"/>
              <a:t> monologue,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 :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présentez</a:t>
            </a:r>
            <a:r>
              <a:rPr lang="en-US" dirty="0"/>
              <a:t> (nom </a:t>
            </a:r>
            <a:r>
              <a:rPr lang="en-US" dirty="0" err="1"/>
              <a:t>prénom</a:t>
            </a:r>
            <a:r>
              <a:rPr lang="en-US" dirty="0"/>
              <a:t>),</a:t>
            </a:r>
          </a:p>
          <a:p>
            <a:r>
              <a:rPr lang="en-US" dirty="0"/>
              <a:t>Dire dans quelle formation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,</a:t>
            </a:r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choisi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formation,</a:t>
            </a:r>
          </a:p>
          <a:p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projet</a:t>
            </a:r>
            <a:r>
              <a:rPr lang="en-US" dirty="0"/>
              <a:t> </a:t>
            </a:r>
            <a:r>
              <a:rPr lang="en-US" dirty="0" err="1"/>
              <a:t>professionnel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effet</a:t>
            </a:r>
            <a:r>
              <a:rPr lang="en-US" dirty="0"/>
              <a:t>,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l’objectif</a:t>
            </a:r>
            <a:r>
              <a:rPr lang="en-US" dirty="0"/>
              <a:t> de </a:t>
            </a:r>
            <a:r>
              <a:rPr lang="en-US" dirty="0" err="1"/>
              <a:t>devenir</a:t>
            </a:r>
            <a:r>
              <a:rPr lang="en-US" dirty="0"/>
              <a:t> </a:t>
            </a:r>
            <a:r>
              <a:rPr lang="en-US" dirty="0" err="1"/>
              <a:t>directeur</a:t>
            </a:r>
            <a:r>
              <a:rPr lang="en-US" dirty="0"/>
              <a:t> commercial Europe),</a:t>
            </a:r>
          </a:p>
          <a:p>
            <a:r>
              <a:rPr lang="en-US" dirty="0"/>
              <a:t>Vos </a:t>
            </a:r>
            <a:r>
              <a:rPr lang="en-US" dirty="0" err="1"/>
              <a:t>compétences</a:t>
            </a:r>
            <a:r>
              <a:rPr lang="en-US" dirty="0"/>
              <a:t> </a:t>
            </a:r>
            <a:r>
              <a:rPr lang="en-US" dirty="0" err="1"/>
              <a:t>acquises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expériences</a:t>
            </a:r>
            <a:r>
              <a:rPr lang="en-US" dirty="0"/>
              <a:t> </a:t>
            </a:r>
            <a:r>
              <a:rPr lang="en-US" dirty="0" err="1"/>
              <a:t>professionnelles</a:t>
            </a:r>
            <a:r>
              <a:rPr lang="en-US" dirty="0"/>
              <a:t>,…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/>
              <a:t>le secret  : la </a:t>
            </a:r>
            <a:r>
              <a:rPr lang="en-US" dirty="0" err="1"/>
              <a:t>préparation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amont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montrer</a:t>
            </a:r>
            <a:r>
              <a:rPr lang="en-US" dirty="0"/>
              <a:t> que </a:t>
            </a:r>
            <a:r>
              <a:rPr lang="en-US" dirty="0" err="1"/>
              <a:t>l'entreprise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un </a:t>
            </a:r>
            <a:r>
              <a:rPr lang="en-US" dirty="0" err="1"/>
              <a:t>choix</a:t>
            </a:r>
            <a:r>
              <a:rPr lang="en-US" dirty="0"/>
              <a:t> par </a:t>
            </a:r>
            <a:r>
              <a:rPr lang="en-US" dirty="0" err="1"/>
              <a:t>défaut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un </a:t>
            </a:r>
            <a:r>
              <a:rPr lang="en-US" dirty="0" err="1"/>
              <a:t>choix</a:t>
            </a:r>
            <a:r>
              <a:rPr lang="en-US" dirty="0"/>
              <a:t> </a:t>
            </a:r>
            <a:r>
              <a:rPr lang="en-US" dirty="0" err="1"/>
              <a:t>éclairé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sont</a:t>
            </a:r>
            <a:r>
              <a:rPr lang="en-US" b="1" dirty="0"/>
              <a:t> </a:t>
            </a:r>
            <a:r>
              <a:rPr lang="en-US" b="1" dirty="0" err="1"/>
              <a:t>toujours</a:t>
            </a:r>
            <a:r>
              <a:rPr lang="en-US" b="1" dirty="0"/>
              <a:t> les </a:t>
            </a:r>
            <a:r>
              <a:rPr lang="en-US" b="1" dirty="0" err="1"/>
              <a:t>mêmes</a:t>
            </a:r>
            <a:r>
              <a:rPr lang="en-US" b="1" dirty="0"/>
              <a:t> questions qui </a:t>
            </a:r>
            <a:r>
              <a:rPr lang="en-US" b="1" dirty="0" err="1"/>
              <a:t>reviennent</a:t>
            </a:r>
            <a:r>
              <a:rPr lang="en-US" b="1" dirty="0"/>
              <a:t> </a:t>
            </a:r>
            <a:r>
              <a:rPr lang="en-US" b="1" dirty="0" err="1"/>
              <a:t>alors</a:t>
            </a:r>
            <a:r>
              <a:rPr lang="en-US" b="1" dirty="0"/>
              <a:t> </a:t>
            </a:r>
            <a:r>
              <a:rPr lang="en-US" b="1" dirty="0" err="1"/>
              <a:t>anticipez</a:t>
            </a:r>
            <a:r>
              <a:rPr lang="en-US" b="1" dirty="0"/>
              <a:t> les! (</a:t>
            </a:r>
            <a:r>
              <a:rPr lang="en-US" b="1" dirty="0" err="1"/>
              <a:t>qualités</a:t>
            </a:r>
            <a:r>
              <a:rPr lang="en-US" b="1" dirty="0"/>
              <a:t>, </a:t>
            </a:r>
            <a:r>
              <a:rPr lang="en-US" b="1" dirty="0" err="1"/>
              <a:t>défauts</a:t>
            </a:r>
            <a:r>
              <a:rPr lang="en-US" b="1" dirty="0"/>
              <a:t> etc... </a:t>
            </a:r>
          </a:p>
          <a:p>
            <a:r>
              <a:rPr lang="en-US" dirty="0"/>
              <a:t>+ </a:t>
            </a:r>
            <a:r>
              <a:rPr lang="en-US" b="1" dirty="0"/>
              <a:t>questions objections + questions </a:t>
            </a:r>
            <a:r>
              <a:rPr lang="en-US" b="1" dirty="0" err="1"/>
              <a:t>discriminantes</a:t>
            </a:r>
            <a:r>
              <a:rPr lang="en-US" b="1" dirty="0"/>
              <a:t> + questions </a:t>
            </a:r>
            <a:r>
              <a:rPr lang="en-US" b="1" dirty="0" err="1"/>
              <a:t>comportementales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Ne pas </a:t>
            </a:r>
            <a:r>
              <a:rPr lang="en-US" dirty="0" err="1"/>
              <a:t>aborder</a:t>
            </a:r>
            <a:r>
              <a:rPr lang="en-US" dirty="0"/>
              <a:t> au 1er </a:t>
            </a:r>
            <a:r>
              <a:rPr lang="en-US" dirty="0" err="1"/>
              <a:t>entretien</a:t>
            </a:r>
            <a:r>
              <a:rPr lang="en-US" dirty="0"/>
              <a:t> (</a:t>
            </a:r>
            <a:r>
              <a:rPr lang="en-US" dirty="0" err="1"/>
              <a:t>salaire</a:t>
            </a:r>
            <a:r>
              <a:rPr lang="en-US" dirty="0"/>
              <a:t>, </a:t>
            </a:r>
            <a:r>
              <a:rPr lang="en-US" dirty="0" err="1"/>
              <a:t>récup</a:t>
            </a:r>
            <a:r>
              <a:rPr lang="en-US" dirty="0"/>
              <a:t> congés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endParaRPr lang="en-US" dirty="0"/>
          </a:p>
          <a:p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question à poser à la fin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 err="1"/>
              <a:t>Sachez</a:t>
            </a:r>
            <a:r>
              <a:rPr lang="en-US" dirty="0"/>
              <a:t> que </a:t>
            </a:r>
            <a:r>
              <a:rPr lang="en-US" dirty="0" err="1"/>
              <a:t>même</a:t>
            </a:r>
            <a:r>
              <a:rPr lang="en-US" dirty="0"/>
              <a:t> après un </a:t>
            </a:r>
            <a:r>
              <a:rPr lang="en-US" dirty="0" err="1"/>
              <a:t>entretien</a:t>
            </a:r>
            <a:r>
              <a:rPr lang="en-US" dirty="0"/>
              <a:t> </a:t>
            </a:r>
            <a:r>
              <a:rPr lang="en-US" dirty="0" err="1"/>
              <a:t>réussi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absolument</a:t>
            </a:r>
            <a:r>
              <a:rPr lang="en-US" dirty="0"/>
              <a:t> indispensable de confirmer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intérêt</a:t>
            </a:r>
            <a:r>
              <a:rPr lang="en-US" dirty="0"/>
              <a:t> pour le poste et </a:t>
            </a:r>
            <a:r>
              <a:rPr lang="en-US" dirty="0" err="1"/>
              <a:t>l'entreprise</a:t>
            </a:r>
            <a:r>
              <a:rPr lang="en-US" dirty="0"/>
              <a:t>. </a:t>
            </a:r>
          </a:p>
          <a:p>
            <a:r>
              <a:rPr lang="en-US" dirty="0"/>
              <a:t>1) Le </a:t>
            </a:r>
            <a:r>
              <a:rPr lang="en-US" dirty="0" err="1"/>
              <a:t>soir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le </a:t>
            </a:r>
            <a:r>
              <a:rPr lang="en-US" dirty="0" err="1"/>
              <a:t>lendemain</a:t>
            </a:r>
            <a:r>
              <a:rPr lang="en-US" dirty="0"/>
              <a:t> : </a:t>
            </a:r>
            <a:r>
              <a:rPr lang="en-US" dirty="0" err="1"/>
              <a:t>remerciez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interlocuteur</a:t>
            </a:r>
            <a:r>
              <a:rPr lang="en-US" dirty="0"/>
              <a:t> de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reçu</a:t>
            </a:r>
            <a:r>
              <a:rPr lang="en-US" dirty="0"/>
              <a:t>. </a:t>
            </a:r>
          </a:p>
          <a:p>
            <a:r>
              <a:rPr lang="en-US" dirty="0"/>
              <a:t>→ </a:t>
            </a:r>
            <a:r>
              <a:rPr lang="en-US" dirty="0" err="1"/>
              <a:t>Envoyez</a:t>
            </a:r>
            <a:r>
              <a:rPr lang="en-US" dirty="0"/>
              <a:t> un mail, </a:t>
            </a:r>
            <a:r>
              <a:rPr lang="en-US" dirty="0" err="1"/>
              <a:t>réaffirmez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motivation, </a:t>
            </a:r>
            <a:r>
              <a:rPr lang="en-US" dirty="0" err="1"/>
              <a:t>transmettez</a:t>
            </a:r>
            <a:r>
              <a:rPr lang="en-US" dirty="0"/>
              <a:t> des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complémentaires</a:t>
            </a:r>
            <a:r>
              <a:rPr lang="en-US" dirty="0"/>
              <a:t> </a:t>
            </a:r>
          </a:p>
          <a:p>
            <a:r>
              <a:rPr lang="en-US" dirty="0"/>
              <a:t>(</a:t>
            </a:r>
            <a:r>
              <a:rPr lang="en-US" dirty="0" err="1"/>
              <a:t>références</a:t>
            </a:r>
            <a:r>
              <a:rPr lang="en-US" dirty="0"/>
              <a:t> </a:t>
            </a:r>
            <a:r>
              <a:rPr lang="en-US" dirty="0" err="1"/>
              <a:t>demandées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l'entretien</a:t>
            </a:r>
            <a:r>
              <a:rPr lang="en-US" dirty="0"/>
              <a:t>, la </a:t>
            </a:r>
            <a:r>
              <a:rPr lang="en-US" dirty="0" err="1"/>
              <a:t>copie</a:t>
            </a:r>
            <a:r>
              <a:rPr lang="en-US" dirty="0"/>
              <a:t> de </a:t>
            </a:r>
            <a:r>
              <a:rPr lang="en-US" dirty="0" err="1"/>
              <a:t>diplômes</a:t>
            </a:r>
            <a:r>
              <a:rPr lang="en-US" dirty="0"/>
              <a:t>,...) </a:t>
            </a:r>
          </a:p>
          <a:p>
            <a:r>
              <a:rPr lang="en-US" dirty="0"/>
              <a:t>2) </a:t>
            </a:r>
            <a:r>
              <a:rPr lang="en-US" dirty="0" err="1"/>
              <a:t>Montrez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compris</a:t>
            </a:r>
            <a:r>
              <a:rPr lang="en-US" dirty="0"/>
              <a:t> les </a:t>
            </a:r>
            <a:r>
              <a:rPr lang="en-US" dirty="0" err="1"/>
              <a:t>enjeux</a:t>
            </a:r>
            <a:r>
              <a:rPr lang="en-US" dirty="0"/>
              <a:t> du poste, </a:t>
            </a:r>
            <a:r>
              <a:rPr lang="en-US" dirty="0" err="1"/>
              <a:t>rappelez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pourriez</a:t>
            </a:r>
            <a:r>
              <a:rPr lang="en-US" dirty="0"/>
              <a:t> </a:t>
            </a:r>
            <a:r>
              <a:rPr lang="en-US" dirty="0" err="1"/>
              <a:t>apporter</a:t>
            </a:r>
            <a:r>
              <a:rPr lang="en-US" dirty="0"/>
              <a:t> à </a:t>
            </a:r>
            <a:r>
              <a:rPr lang="en-US" dirty="0" err="1"/>
              <a:t>l'entreprise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en-US" dirty="0" err="1"/>
              <a:t>Soignez</a:t>
            </a:r>
            <a:r>
              <a:rPr lang="en-US" dirty="0"/>
              <a:t> bien la </a:t>
            </a:r>
            <a:r>
              <a:rPr lang="en-US" dirty="0" err="1"/>
              <a:t>forme</a:t>
            </a:r>
            <a:r>
              <a:rPr lang="en-US" dirty="0"/>
              <a:t> (trace que </a:t>
            </a:r>
            <a:r>
              <a:rPr lang="en-US" dirty="0" err="1"/>
              <a:t>vous</a:t>
            </a:r>
            <a:r>
              <a:rPr lang="en-US" dirty="0"/>
              <a:t> laissez au </a:t>
            </a:r>
            <a:r>
              <a:rPr lang="en-US" dirty="0" err="1"/>
              <a:t>recruteur</a:t>
            </a:r>
            <a:r>
              <a:rPr lang="en-US" dirty="0"/>
              <a:t>), </a:t>
            </a:r>
          </a:p>
          <a:p>
            <a:r>
              <a:rPr lang="en-US" dirty="0"/>
              <a:t>→ Ne </a:t>
            </a:r>
            <a:r>
              <a:rPr lang="en-US" dirty="0" err="1"/>
              <a:t>négligez</a:t>
            </a:r>
            <a:r>
              <a:rPr lang="en-US" dirty="0"/>
              <a:t> pas </a:t>
            </a:r>
            <a:r>
              <a:rPr lang="en-US" dirty="0" err="1"/>
              <a:t>cette</a:t>
            </a:r>
            <a:r>
              <a:rPr lang="en-US" dirty="0"/>
              <a:t> démarche, </a:t>
            </a:r>
          </a:p>
          <a:p>
            <a:r>
              <a:rPr lang="en-US" dirty="0"/>
              <a:t>(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l’avez</a:t>
            </a:r>
            <a:r>
              <a:rPr lang="en-US" dirty="0"/>
              <a:t> pas tout à fait </a:t>
            </a:r>
            <a:r>
              <a:rPr lang="en-US" dirty="0" err="1"/>
              <a:t>convaincu</a:t>
            </a:r>
            <a:r>
              <a:rPr lang="en-US" dirty="0"/>
              <a:t>,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permettre</a:t>
            </a:r>
            <a:r>
              <a:rPr lang="en-US" dirty="0"/>
              <a:t> de revoir </a:t>
            </a:r>
            <a:r>
              <a:rPr lang="en-US" dirty="0" err="1"/>
              <a:t>sa</a:t>
            </a:r>
            <a:r>
              <a:rPr lang="en-US" dirty="0"/>
              <a:t> position). </a:t>
            </a:r>
          </a:p>
          <a:p>
            <a:r>
              <a:rPr lang="en-US" dirty="0"/>
              <a:t>→ A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stade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candidats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balance, rappeler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permettre</a:t>
            </a:r>
            <a:r>
              <a:rPr lang="en-US" dirty="0"/>
              <a:t> de </a:t>
            </a:r>
            <a:r>
              <a:rPr lang="en-US" dirty="0" err="1"/>
              <a:t>marquer</a:t>
            </a:r>
            <a:r>
              <a:rPr lang="en-US" dirty="0"/>
              <a:t> des points </a:t>
            </a:r>
            <a:r>
              <a:rPr lang="en-US" dirty="0" err="1"/>
              <a:t>précieux</a:t>
            </a:r>
            <a:r>
              <a:rPr lang="en-US" dirty="0"/>
              <a:t> : </a:t>
            </a:r>
          </a:p>
          <a:p>
            <a:r>
              <a:rPr lang="en-US" dirty="0" err="1"/>
              <a:t>votre</a:t>
            </a:r>
            <a:r>
              <a:rPr lang="en-US" dirty="0"/>
              <a:t> dossier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remonter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haut de la pile. </a:t>
            </a:r>
          </a:p>
          <a:p>
            <a:endParaRPr lang="en-US" dirty="0"/>
          </a:p>
          <a:p>
            <a:r>
              <a:rPr lang="en-US" b="1" dirty="0"/>
              <a:t>Pour </a:t>
            </a:r>
            <a:r>
              <a:rPr lang="en-US" b="1" dirty="0" err="1"/>
              <a:t>cela</a:t>
            </a:r>
            <a:r>
              <a:rPr lang="en-US" b="1" dirty="0"/>
              <a:t> </a:t>
            </a:r>
            <a:r>
              <a:rPr lang="en-US" b="1" dirty="0" err="1"/>
              <a:t>être</a:t>
            </a:r>
            <a:r>
              <a:rPr lang="en-US" b="1" dirty="0"/>
              <a:t> bien </a:t>
            </a:r>
            <a:r>
              <a:rPr lang="en-US" b="1" dirty="0" err="1"/>
              <a:t>organisé</a:t>
            </a:r>
            <a:r>
              <a:rPr lang="en-US" b="1" dirty="0"/>
              <a:t> dans </a:t>
            </a:r>
            <a:r>
              <a:rPr lang="en-US" b="1" dirty="0" err="1"/>
              <a:t>ses</a:t>
            </a:r>
            <a:r>
              <a:rPr lang="en-US" b="1" dirty="0"/>
              <a:t> </a:t>
            </a:r>
            <a:r>
              <a:rPr lang="en-US" b="1" dirty="0" err="1"/>
              <a:t>recherches</a:t>
            </a:r>
            <a:r>
              <a:rPr lang="en-US" b="1" dirty="0"/>
              <a:t> (tableau de bord, </a:t>
            </a:r>
            <a:r>
              <a:rPr lang="en-US" b="1" dirty="0" err="1"/>
              <a:t>rétroplanning</a:t>
            </a:r>
            <a:r>
              <a:rPr lang="en-US" b="1" dirty="0"/>
              <a:t>...)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/>
              <a:t>Comment </a:t>
            </a:r>
            <a:r>
              <a:rPr lang="en-US" dirty="0" err="1"/>
              <a:t>gérer</a:t>
            </a:r>
            <a:r>
              <a:rPr lang="en-US" dirty="0"/>
              <a:t> le </a:t>
            </a:r>
            <a:r>
              <a:rPr lang="en-US" dirty="0" err="1"/>
              <a:t>refus</a:t>
            </a:r>
            <a:r>
              <a:rPr lang="en-US" dirty="0"/>
              <a:t>? Le </a:t>
            </a:r>
            <a:r>
              <a:rPr lang="en-US" dirty="0" err="1"/>
              <a:t>refus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un </a:t>
            </a:r>
            <a:r>
              <a:rPr lang="en-US" dirty="0" err="1"/>
              <a:t>jugement</a:t>
            </a:r>
            <a:r>
              <a:rPr lang="en-US" dirty="0"/>
              <a:t> de </a:t>
            </a:r>
            <a:r>
              <a:rPr lang="en-US" dirty="0" err="1"/>
              <a:t>valeur</a:t>
            </a:r>
            <a:r>
              <a:rPr lang="en-US" dirty="0"/>
              <a:t>, un </a:t>
            </a:r>
            <a:r>
              <a:rPr lang="en-US" dirty="0" err="1"/>
              <a:t>jugement</a:t>
            </a:r>
            <a:r>
              <a:rPr lang="en-US" dirty="0"/>
              <a:t> personnel… 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n’êtes</a:t>
            </a:r>
            <a:r>
              <a:rPr lang="en-US" dirty="0"/>
              <a:t> pas le </a:t>
            </a:r>
            <a:r>
              <a:rPr lang="en-US" dirty="0" err="1"/>
              <a:t>seul</a:t>
            </a:r>
            <a:r>
              <a:rPr lang="en-US" dirty="0"/>
              <a:t> </a:t>
            </a:r>
            <a:r>
              <a:rPr lang="en-US" dirty="0" err="1"/>
              <a:t>candidat</a:t>
            </a:r>
            <a:r>
              <a:rPr lang="en-US" dirty="0"/>
              <a:t>. Le </a:t>
            </a:r>
            <a:r>
              <a:rPr lang="en-US" dirty="0" err="1"/>
              <a:t>recruteur</a:t>
            </a:r>
            <a:r>
              <a:rPr lang="en-US" dirty="0"/>
              <a:t> a trouvé un </a:t>
            </a:r>
            <a:r>
              <a:rPr lang="en-US" dirty="0" err="1"/>
              <a:t>profil</a:t>
            </a:r>
            <a:r>
              <a:rPr lang="en-US" dirty="0"/>
              <a:t> plus </a:t>
            </a:r>
            <a:r>
              <a:rPr lang="en-US" dirty="0" err="1"/>
              <a:t>adapté</a:t>
            </a:r>
            <a:r>
              <a:rPr lang="en-US" dirty="0"/>
              <a:t>. Ce </a:t>
            </a:r>
            <a:r>
              <a:rPr lang="en-US" dirty="0" err="1"/>
              <a:t>n’est</a:t>
            </a:r>
            <a:r>
              <a:rPr lang="en-US" dirty="0"/>
              <a:t> pas un </a:t>
            </a:r>
            <a:r>
              <a:rPr lang="en-US" dirty="0" err="1"/>
              <a:t>échec</a:t>
            </a:r>
            <a:r>
              <a:rPr lang="en-US" dirty="0"/>
              <a:t>. </a:t>
            </a:r>
          </a:p>
          <a:p>
            <a:r>
              <a:rPr lang="en-US" dirty="0"/>
              <a:t>Et plus on passe des </a:t>
            </a:r>
            <a:r>
              <a:rPr lang="en-US" dirty="0" err="1"/>
              <a:t>entretiens</a:t>
            </a:r>
            <a:r>
              <a:rPr lang="en-US" dirty="0"/>
              <a:t>, plus on </a:t>
            </a:r>
            <a:r>
              <a:rPr lang="en-US" dirty="0" err="1"/>
              <a:t>maîtrise</a:t>
            </a:r>
            <a:r>
              <a:rPr lang="en-US" dirty="0"/>
              <a:t> </a:t>
            </a: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exercice</a:t>
            </a:r>
            <a:r>
              <a:rPr lang="en-US" dirty="0"/>
              <a:t> et on sera à </a:t>
            </a:r>
            <a:r>
              <a:rPr lang="en-US" dirty="0" err="1"/>
              <a:t>l’aise</a:t>
            </a:r>
            <a:r>
              <a:rPr lang="en-US" dirty="0"/>
              <a:t> et on </a:t>
            </a:r>
            <a:r>
              <a:rPr lang="en-US" dirty="0" err="1"/>
              <a:t>rebondira</a:t>
            </a:r>
            <a:r>
              <a:rPr lang="en-US" dirty="0"/>
              <a:t>!</a:t>
            </a:r>
          </a:p>
          <a:p>
            <a:r>
              <a:rPr lang="en-US" dirty="0"/>
              <a:t>Ne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énervez</a:t>
            </a:r>
            <a:r>
              <a:rPr lang="en-US" dirty="0"/>
              <a:t> pas face au </a:t>
            </a:r>
            <a:r>
              <a:rPr lang="en-US" dirty="0" err="1"/>
              <a:t>refus</a:t>
            </a:r>
            <a:r>
              <a:rPr lang="en-US" dirty="0"/>
              <a:t>. </a:t>
            </a:r>
            <a:r>
              <a:rPr lang="en-US" dirty="0" err="1"/>
              <a:t>Restez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bon </a:t>
            </a:r>
            <a:r>
              <a:rPr lang="en-US" dirty="0" err="1"/>
              <a:t>terme</a:t>
            </a:r>
            <a:r>
              <a:rPr lang="en-US" dirty="0"/>
              <a:t> pour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garde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candidature et 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recontacte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un prochain poste… Demander les raisons du </a:t>
            </a:r>
            <a:r>
              <a:rPr lang="en-US" dirty="0" err="1"/>
              <a:t>refus</a:t>
            </a:r>
            <a:r>
              <a:rPr lang="en-US" dirty="0"/>
              <a:t> pour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améliorer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646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761645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/>
              <a:t>Le site « La bonne alternance » : 7 </a:t>
            </a:r>
            <a:r>
              <a:rPr lang="en-US" dirty="0" err="1"/>
              <a:t>employeurs</a:t>
            </a:r>
            <a:r>
              <a:rPr lang="en-US" dirty="0"/>
              <a:t> sur 10 </a:t>
            </a:r>
            <a:r>
              <a:rPr lang="en-US" dirty="0" err="1"/>
              <a:t>recrutent</a:t>
            </a:r>
            <a:r>
              <a:rPr lang="en-US" dirty="0"/>
              <a:t> sans </a:t>
            </a:r>
            <a:r>
              <a:rPr lang="en-US" dirty="0" err="1"/>
              <a:t>déposer</a:t>
            </a:r>
            <a:r>
              <a:rPr lang="en-US" dirty="0"/>
              <a:t> </a:t>
            </a:r>
            <a:r>
              <a:rPr lang="en-US" dirty="0" err="1"/>
              <a:t>d’offre</a:t>
            </a:r>
            <a:r>
              <a:rPr lang="en-US" dirty="0"/>
              <a:t> </a:t>
            </a:r>
            <a:r>
              <a:rPr lang="en-US" dirty="0" err="1"/>
              <a:t>d’emploi</a:t>
            </a:r>
            <a:r>
              <a:rPr lang="en-US" dirty="0"/>
              <a:t>. </a:t>
            </a:r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essentiel</a:t>
            </a:r>
            <a:r>
              <a:rPr lang="en-US" dirty="0"/>
              <a:t> dans </a:t>
            </a:r>
            <a:r>
              <a:rPr lang="en-US" dirty="0" err="1"/>
              <a:t>votre</a:t>
            </a:r>
            <a:r>
              <a:rPr lang="en-US" dirty="0"/>
              <a:t> recherche </a:t>
            </a:r>
            <a:r>
              <a:rPr lang="en-US" dirty="0" err="1"/>
              <a:t>d’envoyer</a:t>
            </a:r>
            <a:r>
              <a:rPr lang="en-US" dirty="0"/>
              <a:t> des candidatures </a:t>
            </a:r>
            <a:r>
              <a:rPr lang="en-US" dirty="0" err="1"/>
              <a:t>spontanées</a:t>
            </a:r>
            <a:r>
              <a:rPr lang="en-US" dirty="0"/>
              <a:t>. </a:t>
            </a:r>
            <a:r>
              <a:rPr lang="en-US" dirty="0" err="1"/>
              <a:t>L’algorithme</a:t>
            </a:r>
            <a:r>
              <a:rPr lang="en-US" dirty="0"/>
              <a:t> </a:t>
            </a:r>
          </a:p>
          <a:p>
            <a:r>
              <a:rPr lang="en-US" dirty="0"/>
              <a:t>de La Bonne Alternance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repérer</a:t>
            </a:r>
            <a:r>
              <a:rPr lang="en-US" dirty="0"/>
              <a:t> des </a:t>
            </a:r>
            <a:r>
              <a:rPr lang="en-US" dirty="0" err="1"/>
              <a:t>entreprises</a:t>
            </a:r>
            <a:r>
              <a:rPr lang="en-US" dirty="0"/>
              <a:t> </a:t>
            </a:r>
            <a:r>
              <a:rPr lang="en-US" dirty="0" err="1"/>
              <a:t>habituées</a:t>
            </a:r>
            <a:r>
              <a:rPr lang="en-US" dirty="0"/>
              <a:t> à </a:t>
            </a:r>
            <a:r>
              <a:rPr lang="en-US" dirty="0" err="1"/>
              <a:t>recruter</a:t>
            </a:r>
            <a:r>
              <a:rPr lang="en-US" dirty="0"/>
              <a:t> des alternants </a:t>
            </a:r>
          </a:p>
          <a:p>
            <a:r>
              <a:rPr lang="en-US" dirty="0"/>
              <a:t>pour </a:t>
            </a:r>
            <a:r>
              <a:rPr lang="en-US" dirty="0" err="1"/>
              <a:t>postuler</a:t>
            </a:r>
            <a:r>
              <a:rPr lang="en-US" dirty="0"/>
              <a:t>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ciblée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marché</a:t>
            </a:r>
            <a:r>
              <a:rPr lang="en-US" dirty="0"/>
              <a:t> </a:t>
            </a:r>
            <a:r>
              <a:rPr lang="en-US" dirty="0" err="1"/>
              <a:t>caché</a:t>
            </a:r>
            <a:r>
              <a:rPr lang="en-US" dirty="0"/>
              <a:t> de </a:t>
            </a:r>
            <a:r>
              <a:rPr lang="en-US" dirty="0" err="1"/>
              <a:t>l'emploi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 dirty="0" err="1"/>
              <a:t>linkedin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évènements</a:t>
            </a:r>
            <a:r>
              <a:rPr lang="en-US" dirty="0"/>
              <a:t> </a:t>
            </a:r>
            <a:r>
              <a:rPr lang="en-US" dirty="0" err="1"/>
              <a:t>d'entreprise</a:t>
            </a:r>
            <a:r>
              <a:rPr lang="en-US" dirty="0"/>
              <a:t>, salons, forums etc...</a:t>
            </a:r>
          </a:p>
          <a:p>
            <a:endParaRPr lang="en-US" dirty="0"/>
          </a:p>
          <a:p>
            <a:r>
              <a:rPr lang="en-US" dirty="0" err="1"/>
              <a:t>parlez-en</a:t>
            </a:r>
            <a:r>
              <a:rPr lang="en-US" dirty="0"/>
              <a:t> </a:t>
            </a:r>
            <a:r>
              <a:rPr lang="en-US" dirty="0" err="1"/>
              <a:t>autour</a:t>
            </a:r>
            <a:r>
              <a:rPr lang="en-US" dirty="0"/>
              <a:t> de </a:t>
            </a:r>
            <a:r>
              <a:rPr lang="en-US" dirty="0" err="1"/>
              <a:t>vous</a:t>
            </a:r>
            <a:r>
              <a:rPr lang="en-US" dirty="0"/>
              <a:t> et </a:t>
            </a:r>
            <a:r>
              <a:rPr lang="en-US" dirty="0" err="1"/>
              <a:t>n’hésitez</a:t>
            </a:r>
            <a:r>
              <a:rPr lang="en-US" dirty="0"/>
              <a:t> pas à </a:t>
            </a:r>
            <a:r>
              <a:rPr lang="en-US" dirty="0" err="1"/>
              <a:t>utiliser</a:t>
            </a:r>
            <a:r>
              <a:rPr lang="en-US" dirty="0"/>
              <a:t> par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</a:p>
          <a:p>
            <a:r>
              <a:rPr lang="en-US" dirty="0" err="1"/>
              <a:t>linkedIn</a:t>
            </a:r>
            <a:r>
              <a:rPr lang="en-US" dirty="0"/>
              <a:t> pour </a:t>
            </a:r>
            <a:r>
              <a:rPr lang="en-US" dirty="0" err="1"/>
              <a:t>prospecter</a:t>
            </a:r>
            <a:r>
              <a:rPr lang="en-US" dirty="0"/>
              <a:t> et </a:t>
            </a:r>
            <a:r>
              <a:rPr lang="en-US" dirty="0" err="1"/>
              <a:t>rentrer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contact avec les </a:t>
            </a:r>
            <a:r>
              <a:rPr lang="en-US" dirty="0" err="1"/>
              <a:t>entreprises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51729" y="1"/>
            <a:ext cx="7535981" cy="162145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6700" y="242888"/>
            <a:ext cx="1616075" cy="121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9073" y="1537375"/>
            <a:ext cx="13912583" cy="1457054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r>
              <a:rPr lang="en-US"/>
              <a:t>entretiens individuels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51729" y="3074751"/>
            <a:ext cx="7535981" cy="161395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>
            <a:extLst>
              <a:ext uri="{FF2B5EF4-FFF2-40B4-BE49-F238E27FC236}">
                <a16:creationId xmlns:a16="http://schemas.microsoft.com/office/drawing/2014/main" id="{2997EAE5-A8ED-8644-828E-FBA29B531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ce réservé des commentaires 2">
            <a:extLst>
              <a:ext uri="{FF2B5EF4-FFF2-40B4-BE49-F238E27FC236}">
                <a16:creationId xmlns:a16="http://schemas.microsoft.com/office/drawing/2014/main" id="{007E1BC6-F187-8048-8E67-7F237A449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b="1" dirty="0"/>
          </a:p>
        </p:txBody>
      </p:sp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2FA92216-1AA0-E144-9CB0-770A52C2E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3551148" indent="-3314674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10999" indent="-2022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415400" indent="-2022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1819800" indent="-2022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224199" indent="-202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628599" indent="-202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032999" indent="-202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437399" indent="-202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0C771D-8FC4-9D4A-8798-DAE89DECA4F5}" type="slidenum">
              <a:rPr lang="fr-FR" altLang="fr-FR" smtClean="0"/>
              <a:pPr>
                <a:spcBef>
                  <a:spcPct val="0"/>
                </a:spcBef>
              </a:pPr>
              <a:t>51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925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4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0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69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D08D2-1392-4D6B-865D-5BE90BB2FF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0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27472F82-F313-4D45-858D-A9C67E7424DB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7913160" y="5419800"/>
            <a:ext cx="882000" cy="1067040"/>
          </a:xfrm>
          <a:prstGeom prst="rect">
            <a:avLst/>
          </a:prstGeom>
          <a:ln w="0">
            <a:noFill/>
          </a:ln>
        </p:spPr>
      </p:pic>
      <p:pic>
        <p:nvPicPr>
          <p:cNvPr id="4098" name="Image 1" descr="Une image contenant texte, signe, extérieur&#10;&#10;Description générée automatiquement">
            <a:extLst>
              <a:ext uri="{FF2B5EF4-FFF2-40B4-BE49-F238E27FC236}">
                <a16:creationId xmlns:a16="http://schemas.microsoft.com/office/drawing/2014/main" id="{59D9CEA5-5784-464C-A1D0-128363858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22" y="16090900"/>
            <a:ext cx="122396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298038D-1858-46D8-9F18-FED399B5E1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47" y="578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195B15-54F4-4885-A4EE-6489CF77B7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47" y="5975921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C350E98A-B5AE-4EE5-8A25-45185F1862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4D7DBE98-668F-4087-915F-D7C7E13CE1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Footer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201138B-0861-4999-9A2A-A012DCFDF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01" name="Image 2">
            <a:extLst>
              <a:ext uri="{FF2B5EF4-FFF2-40B4-BE49-F238E27FC236}">
                <a16:creationId xmlns:a16="http://schemas.microsoft.com/office/drawing/2014/main" id="{D3F2E329-F2E8-4D23-A3CF-49C3E568A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6737" r="18758" b="86150"/>
          <a:stretch>
            <a:fillRect/>
          </a:stretch>
        </p:blipFill>
        <p:spPr bwMode="auto">
          <a:xfrm>
            <a:off x="1186783" y="6489700"/>
            <a:ext cx="9525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Image 1" descr="Une image contenant texte, signe, extérieur&#10;&#10;Description générée automatiquement">
            <a:extLst>
              <a:ext uri="{FF2B5EF4-FFF2-40B4-BE49-F238E27FC236}">
                <a16:creationId xmlns:a16="http://schemas.microsoft.com/office/drawing/2014/main" id="{93E972E3-6624-4EC3-8F58-84626F978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95" y="16090900"/>
            <a:ext cx="122396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D841286E-5A3B-4727-9C7E-CAF5E4DA57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2320" y="578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BC49A84-21CF-4618-8171-5D8C69C204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2320" y="624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E7344C"/>
                </a:solidFill>
                <a:effectLst/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formasup-smb.fr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29E7CE-6FBD-450A-9565-D6464EAE177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B9F1BA-2CB3-46A3-91C1-4D3D3F703ED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BF29C3-9309-4A8C-BC4A-C2BD9F190D62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731A70-2D75-45D0-850A-55365EFF90B8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ABD312-F600-4B88-BB81-A9C964676CC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4E9BB4-54E2-4174-B858-C81E434BAF8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179B55-4510-44EF-BCC4-BD430BDA52FA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E0E1D5-3F03-4B76-B929-789E47D0CE4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1C0130-31C5-4349-B1DE-674027E32E3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F10E39-6D1B-4753-8DF1-C941E658844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CE8C4B-9F79-489B-95C4-5EACA18C12F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Footer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vec.etudiant.gouv.f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OehG_KW8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t7U2kRkM0&amp;list=PL4B8AcZT_CzampfNHeSSCP-1mWvvBB3yY&amp;index=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hyperlink" Target="http://www.formasup-pds.fr/apprentis/infos-pratiqu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se-marie.dupuis@univ-smb.f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mrouet@formasup-smb.fr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7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35.svg"/><Relationship Id="rId5" Type="http://schemas.openxmlformats.org/officeDocument/2006/relationships/image" Target="../media/image43.png"/><Relationship Id="rId10" Type="http://schemas.openxmlformats.org/officeDocument/2006/relationships/image" Target="../media/image34.png"/><Relationship Id="rId4" Type="http://schemas.openxmlformats.org/officeDocument/2006/relationships/image" Target="../media/image31.svg"/><Relationship Id="rId9" Type="http://schemas.openxmlformats.org/officeDocument/2006/relationships/hyperlink" Target="https://www.pole-emploi.fr/candidat/decouvrir-le-marche-du-travail/les-fiches-metiers.html" TargetMode="External"/><Relationship Id="rId14" Type="http://schemas.openxmlformats.org/officeDocument/2006/relationships/hyperlink" Target="http://www.cleo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28.svg"/><Relationship Id="rId4" Type="http://schemas.openxmlformats.org/officeDocument/2006/relationships/image" Target="../media/image46.sv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53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38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56.png"/><Relationship Id="rId5" Type="http://schemas.openxmlformats.org/officeDocument/2006/relationships/image" Target="../media/image27.png"/><Relationship Id="rId15" Type="http://schemas.openxmlformats.org/officeDocument/2006/relationships/image" Target="../media/image60.png"/><Relationship Id="rId10" Type="http://schemas.openxmlformats.org/officeDocument/2006/relationships/image" Target="../media/image31.svg"/><Relationship Id="rId4" Type="http://schemas.openxmlformats.org/officeDocument/2006/relationships/image" Target="../media/image26.svg"/><Relationship Id="rId9" Type="http://schemas.openxmlformats.org/officeDocument/2006/relationships/image" Target="../media/image55.png"/><Relationship Id="rId14" Type="http://schemas.openxmlformats.org/officeDocument/2006/relationships/image" Target="../media/image5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62.png"/><Relationship Id="rId4" Type="http://schemas.openxmlformats.org/officeDocument/2006/relationships/image" Target="../media/image35.svg"/><Relationship Id="rId9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image" Target="../media/image66.png"/><Relationship Id="rId5" Type="http://schemas.openxmlformats.org/officeDocument/2006/relationships/image" Target="../media/image38.png"/><Relationship Id="rId10" Type="http://schemas.openxmlformats.org/officeDocument/2006/relationships/image" Target="../media/image57.svg"/><Relationship Id="rId4" Type="http://schemas.openxmlformats.org/officeDocument/2006/relationships/image" Target="../media/image46.sv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55.png"/><Relationship Id="rId5" Type="http://schemas.openxmlformats.org/officeDocument/2006/relationships/image" Target="../media/image27.png"/><Relationship Id="rId15" Type="http://schemas.openxmlformats.org/officeDocument/2006/relationships/hyperlink" Target="https://labonnealternance.pole-emploi.fr/" TargetMode="External"/><Relationship Id="rId10" Type="http://schemas.openxmlformats.org/officeDocument/2006/relationships/image" Target="../media/image39.svg"/><Relationship Id="rId4" Type="http://schemas.openxmlformats.org/officeDocument/2006/relationships/image" Target="../media/image26.svg"/><Relationship Id="rId9" Type="http://schemas.openxmlformats.org/officeDocument/2006/relationships/image" Target="../media/image38.png"/><Relationship Id="rId14" Type="http://schemas.openxmlformats.org/officeDocument/2006/relationships/image" Target="../media/image57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image" Target="../media/image68.png"/><Relationship Id="rId5" Type="http://schemas.openxmlformats.org/officeDocument/2006/relationships/image" Target="../media/image38.png"/><Relationship Id="rId10" Type="http://schemas.openxmlformats.org/officeDocument/2006/relationships/image" Target="../media/image57.svg"/><Relationship Id="rId4" Type="http://schemas.openxmlformats.org/officeDocument/2006/relationships/image" Target="../media/image46.svg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hyperlink" Target="mailto:baip@univ-smb.fr" TargetMode="External"/><Relationship Id="rId4" Type="http://schemas.openxmlformats.org/officeDocument/2006/relationships/image" Target="../media/image71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5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club-entreprises.univ-smb.fr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ub-usmb.jobteaser.com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-stages.letudiant.fr/" TargetMode="External"/><Relationship Id="rId7" Type="http://schemas.openxmlformats.org/officeDocument/2006/relationships/hyperlink" Target="https://www.emploi-montagne.com/" TargetMode="External"/><Relationship Id="rId2" Type="http://schemas.openxmlformats.org/officeDocument/2006/relationships/hyperlink" Target="https://www.emploi-store.fr/portail/services/laBonneBoit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mploipublic.fr/" TargetMode="External"/><Relationship Id="rId5" Type="http://schemas.openxmlformats.org/officeDocument/2006/relationships/hyperlink" Target="https://www.emploi-territorial.fr/" TargetMode="External"/><Relationship Id="rId4" Type="http://schemas.openxmlformats.org/officeDocument/2006/relationships/hyperlink" Target="https://fr.indeed.com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le_club_des_entreprises/" TargetMode="External"/><Relationship Id="rId3" Type="http://schemas.openxmlformats.org/officeDocument/2006/relationships/image" Target="../media/image81.jpg"/><Relationship Id="rId7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lub-entreprises.univ-smb.fr/" TargetMode="External"/><Relationship Id="rId5" Type="http://schemas.openxmlformats.org/officeDocument/2006/relationships/image" Target="../media/image86.png"/><Relationship Id="rId4" Type="http://schemas.openxmlformats.org/officeDocument/2006/relationships/hyperlink" Target="https://www.linkedin.com/company/club-des-entreprises-usmb/?viewAsMember=true" TargetMode="External"/><Relationship Id="rId9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hyperlink" Target="mailto:Lucie.delefosse@univ-smb.fr" TargetMode="External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hyperlink" Target="mailto:mrouet@formasup-pds.fr" TargetMode="External"/><Relationship Id="rId4" Type="http://schemas.openxmlformats.org/officeDocument/2006/relationships/hyperlink" Target="mailto:baip@univ-smb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4C1F96-D1B5-4CA5-BA03-9790F3A0DCF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E2B97F-81B2-43BB-8C2A-6180B8A227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42860" y="0"/>
            <a:ext cx="3206750" cy="14325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D5FE04-B464-4A35-B596-B3E5C759489B}"/>
              </a:ext>
            </a:extLst>
          </p:cNvPr>
          <p:cNvSpPr txBox="1"/>
          <p:nvPr/>
        </p:nvSpPr>
        <p:spPr>
          <a:xfrm>
            <a:off x="2358200" y="1908454"/>
            <a:ext cx="59046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spc="-1" dirty="0">
                <a:solidFill>
                  <a:srgbClr val="002542"/>
                </a:solidFill>
                <a:latin typeface="Gotham"/>
              </a:rPr>
              <a:t>Réunion d’information ALTERNANCE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spc="-1" dirty="0">
                <a:solidFill>
                  <a:srgbClr val="002542"/>
                </a:solidFill>
                <a:latin typeface="Gotham"/>
              </a:rPr>
              <a:t>Faculté de Droit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spc="-1" dirty="0">
                <a:solidFill>
                  <a:srgbClr val="002542"/>
                </a:solidFill>
                <a:latin typeface="Gotham"/>
              </a:rPr>
              <a:t>28 février 2023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spc="-1" dirty="0">
                <a:solidFill>
                  <a:srgbClr val="002542"/>
                </a:solidFill>
                <a:latin typeface="Gotham"/>
              </a:rPr>
              <a:t>En présence de </a:t>
            </a:r>
            <a:r>
              <a:rPr lang="fr-FR" sz="2000" spc="-1" dirty="0" err="1">
                <a:solidFill>
                  <a:srgbClr val="002542"/>
                </a:solidFill>
                <a:latin typeface="Gotham"/>
              </a:rPr>
              <a:t>FormaSup</a:t>
            </a:r>
            <a:r>
              <a:rPr lang="fr-FR" sz="2000" spc="-1" dirty="0">
                <a:solidFill>
                  <a:srgbClr val="002542"/>
                </a:solidFill>
                <a:latin typeface="Gotham"/>
              </a:rPr>
              <a:t> Savoie Mont Blanc,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spc="-1" dirty="0">
                <a:solidFill>
                  <a:srgbClr val="002542"/>
                </a:solidFill>
                <a:latin typeface="Gotham"/>
              </a:rPr>
              <a:t>Du Bureau d’Aide à l’Insertion Professionnelle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spc="-1" dirty="0">
                <a:solidFill>
                  <a:srgbClr val="002542"/>
                </a:solidFill>
                <a:latin typeface="Gotham"/>
              </a:rPr>
              <a:t>Et du Club des Entreprises de l’Université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11"/>
          <p:cNvPicPr/>
          <p:nvPr/>
        </p:nvPicPr>
        <p:blipFill>
          <a:blip r:embed="rId3"/>
          <a:stretch/>
        </p:blipFill>
        <p:spPr>
          <a:xfrm>
            <a:off x="212400" y="135360"/>
            <a:ext cx="5330880" cy="120132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10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2C1B9-68CF-4C49-ADEC-DD8E4811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6" y="2802758"/>
            <a:ext cx="7972425" cy="644877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6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Le c</a:t>
            </a:r>
            <a:r>
              <a:rPr lang="fr-FR" altLang="fr-FR" sz="36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o</a:t>
            </a:r>
            <a:r>
              <a:rPr lang="fr-FR" altLang="fr-FR" sz="36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ntrat d’apprentissage en 1</a:t>
            </a:r>
            <a:r>
              <a:rPr lang="fr-FR" altLang="fr-FR" sz="36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0</a:t>
            </a:r>
            <a:r>
              <a:rPr lang="fr-FR" altLang="fr-FR" sz="36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 points</a:t>
            </a:r>
          </a:p>
        </p:txBody>
      </p:sp>
      <p:pic>
        <p:nvPicPr>
          <p:cNvPr id="8" name="Image 8" descr="Fotolia_182309533_XL.png">
            <a:extLst>
              <a:ext uri="{FF2B5EF4-FFF2-40B4-BE49-F238E27FC236}">
                <a16:creationId xmlns:a16="http://schemas.microsoft.com/office/drawing/2014/main" id="{E6ED22D9-07B5-4EA3-AF2A-476922D4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85" y="4438609"/>
            <a:ext cx="3894825" cy="24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8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11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C649D-0577-4565-ABA6-80F2DB95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733" y="1767733"/>
            <a:ext cx="6382534" cy="3322533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6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1</a:t>
            </a:r>
            <a:r>
              <a:rPr lang="fr-FR" altLang="fr-FR" sz="24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 </a:t>
            </a:r>
            <a:r>
              <a:rPr lang="fr-FR" altLang="fr-FR" sz="24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POUR QUI ? </a:t>
            </a:r>
          </a:p>
          <a:p>
            <a:pPr algn="ctr"/>
            <a:endParaRPr lang="fr-FR" altLang="fr-FR" sz="2400" b="1" spc="-1" dirty="0">
              <a:solidFill>
                <a:srgbClr val="E7344C"/>
              </a:solidFill>
              <a:latin typeface="Gotham"/>
            </a:endParaRPr>
          </a:p>
          <a:p>
            <a:pPr algn="ctr"/>
            <a:r>
              <a:rPr lang="fr-FR" altLang="fr-FR" sz="2400" b="1" spc="-1" dirty="0">
                <a:solidFill>
                  <a:srgbClr val="E7344C"/>
                </a:solidFill>
                <a:latin typeface="Gotham"/>
              </a:rPr>
              <a:t>Pour les jeunes de 16 à 29 ans révolus</a:t>
            </a:r>
          </a:p>
          <a:p>
            <a:pPr lvl="1"/>
            <a:r>
              <a:rPr lang="fr-FR" altLang="fr-FR" dirty="0"/>
              <a:t>Sans limite d’âge pour les bénéficiaires d’une RQTH (reconnaissance qualité travailleur handicapé)</a:t>
            </a:r>
            <a:br>
              <a:rPr lang="fr-FR" altLang="fr-FR" dirty="0"/>
            </a:br>
            <a:endParaRPr lang="fr-FR" altLang="fr-FR" dirty="0"/>
          </a:p>
          <a:p>
            <a:pPr algn="ctr"/>
            <a:r>
              <a:rPr lang="fr-FR" altLang="fr-FR" sz="2400" b="1" spc="-1" dirty="0">
                <a:solidFill>
                  <a:srgbClr val="E7344C"/>
                </a:solidFill>
                <a:latin typeface="Gotham"/>
              </a:rPr>
              <a:t>Pour les employeurs privés et publics, les </a:t>
            </a:r>
            <a:r>
              <a:rPr lang="fr-FR" sz="2400" b="1" spc="-1" dirty="0">
                <a:solidFill>
                  <a:srgbClr val="E7344C"/>
                </a:solidFill>
                <a:latin typeface="Gotham"/>
              </a:rPr>
              <a:t>associations</a:t>
            </a:r>
            <a:endParaRPr lang="fr-FR" altLang="fr-FR" sz="2400" b="1" spc="-1" dirty="0">
              <a:solidFill>
                <a:srgbClr val="E7344C"/>
              </a:solidFill>
              <a:latin typeface="Gotham"/>
            </a:endParaRPr>
          </a:p>
          <a:p>
            <a:pPr algn="ctr"/>
            <a:endParaRPr lang="fr-FR" altLang="fr-FR" sz="2400" b="1" spc="-1" dirty="0">
              <a:solidFill>
                <a:srgbClr val="E7344C"/>
              </a:solidFill>
              <a:latin typeface="Gotham"/>
            </a:endParaRPr>
          </a:p>
        </p:txBody>
      </p:sp>
      <p:sp>
        <p:nvSpPr>
          <p:cNvPr id="7" name="Image 16">
            <a:extLst>
              <a:ext uri="{FF2B5EF4-FFF2-40B4-BE49-F238E27FC236}">
                <a16:creationId xmlns:a16="http://schemas.microsoft.com/office/drawing/2014/main" id="{9C52ED15-FACB-48A1-9CAB-09ADC347924B}"/>
              </a:ext>
            </a:extLst>
          </p:cNvPr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Image 2" descr="Une image contenant texte, signe, extérieur">
            <a:extLst>
              <a:ext uri="{FF2B5EF4-FFF2-40B4-BE49-F238E27FC236}">
                <a16:creationId xmlns:a16="http://schemas.microsoft.com/office/drawing/2014/main" id="{8DA17ECF-1725-403B-B9DD-91E8668760E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99837" y="397080"/>
            <a:ext cx="1589040" cy="715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0958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12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99FA1B-9CC6-41EB-99FB-C5417B7F40CB}"/>
              </a:ext>
            </a:extLst>
          </p:cNvPr>
          <p:cNvSpPr/>
          <p:nvPr/>
        </p:nvSpPr>
        <p:spPr>
          <a:xfrm>
            <a:off x="1375763" y="1506123"/>
            <a:ext cx="6392473" cy="3845753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eaLnBrk="0" hangingPunct="0"/>
            <a:r>
              <a:rPr lang="fr-FR" altLang="fr-FR" sz="36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2</a:t>
            </a:r>
            <a:r>
              <a:rPr lang="fr-FR" altLang="fr-FR" sz="24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 </a:t>
            </a:r>
            <a:r>
              <a:rPr lang="fr-FR" altLang="fr-FR" sz="24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QU’EST-CE QUE </a:t>
            </a:r>
            <a:br>
              <a:rPr lang="fr-FR" altLang="fr-FR" sz="24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</a:br>
            <a:r>
              <a:rPr lang="fr-FR" altLang="fr-FR" sz="24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     LE CONTRAT D’APPRENTISSAGE ?</a:t>
            </a:r>
          </a:p>
          <a:p>
            <a:pPr eaLnBrk="0" hangingPunct="0"/>
            <a:endParaRPr lang="fr-FR" altLang="fr-FR" sz="2400" b="1" spc="-1" dirty="0">
              <a:solidFill>
                <a:srgbClr val="E7344C"/>
              </a:solidFill>
              <a:latin typeface="Gotham"/>
            </a:endParaRPr>
          </a:p>
          <a:p>
            <a:pPr algn="just" eaLnBrk="0" hangingPunct="0"/>
            <a:r>
              <a:rPr lang="fr-FR" sz="2000" spc="-1" dirty="0">
                <a:solidFill>
                  <a:srgbClr val="002542"/>
                </a:solidFill>
                <a:latin typeface="Gotham"/>
              </a:rPr>
              <a:t>Il permet au salarié apprenti de suivre une formation en alternance, avec une partie </a:t>
            </a:r>
            <a:r>
              <a:rPr lang="fr-FR" sz="2000" b="1" spc="-1" dirty="0">
                <a:solidFill>
                  <a:srgbClr val="E7344C"/>
                </a:solidFill>
                <a:latin typeface="Gotham"/>
              </a:rPr>
              <a:t>pratique en entreprise </a:t>
            </a:r>
            <a:r>
              <a:rPr lang="fr-FR" sz="2000" spc="-1" dirty="0">
                <a:solidFill>
                  <a:srgbClr val="002542"/>
                </a:solidFill>
                <a:latin typeface="Gotham"/>
              </a:rPr>
              <a:t>- sous la responsabilité d'un maître d'apprentissage - et une partie </a:t>
            </a:r>
            <a:r>
              <a:rPr lang="fr-FR" sz="2000" b="1" spc="-1" dirty="0">
                <a:solidFill>
                  <a:srgbClr val="E7344C"/>
                </a:solidFill>
                <a:latin typeface="Gotham"/>
              </a:rPr>
              <a:t>d’enseignements en centre de formation</a:t>
            </a:r>
          </a:p>
          <a:p>
            <a:pPr algn="just" eaLnBrk="0" hangingPunct="0"/>
            <a:endParaRPr lang="fr-FR" altLang="fr-FR" sz="2000" spc="-1" dirty="0">
              <a:solidFill>
                <a:srgbClr val="002542"/>
              </a:solidFill>
              <a:latin typeface="Gotham"/>
            </a:endParaRPr>
          </a:p>
          <a:p>
            <a:pPr algn="just" eaLnBrk="0" hangingPunct="0"/>
            <a:r>
              <a:rPr lang="fr-FR" altLang="fr-FR" sz="2000" spc="-1" dirty="0">
                <a:solidFill>
                  <a:srgbClr val="002542"/>
                </a:solidFill>
                <a:latin typeface="Gotham"/>
              </a:rPr>
              <a:t>Il est défini par le </a:t>
            </a:r>
            <a:r>
              <a:rPr lang="fr-FR" altLang="fr-FR" sz="2000" b="1" spc="-1" dirty="0">
                <a:solidFill>
                  <a:srgbClr val="002542"/>
                </a:solidFill>
                <a:latin typeface="Gotham"/>
              </a:rPr>
              <a:t>Code du travail </a:t>
            </a:r>
            <a:r>
              <a:rPr lang="fr-FR" altLang="fr-FR" sz="2000" spc="-1" dirty="0">
                <a:solidFill>
                  <a:srgbClr val="002542"/>
                </a:solidFill>
                <a:latin typeface="Gotham"/>
              </a:rPr>
              <a:t>comme un contrat de travail de type particulier conclu entre l'apprenti (et son représentant légal si l'apprenti est mineur) et l'employeur.</a:t>
            </a:r>
          </a:p>
        </p:txBody>
      </p:sp>
      <p:sp>
        <p:nvSpPr>
          <p:cNvPr id="7" name="Image 16">
            <a:extLst>
              <a:ext uri="{FF2B5EF4-FFF2-40B4-BE49-F238E27FC236}">
                <a16:creationId xmlns:a16="http://schemas.microsoft.com/office/drawing/2014/main" id="{EBE39336-09B7-41A1-BF6A-12943E217CF3}"/>
              </a:ext>
            </a:extLst>
          </p:cNvPr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Image 2" descr="Une image contenant texte, signe, extérieur">
            <a:extLst>
              <a:ext uri="{FF2B5EF4-FFF2-40B4-BE49-F238E27FC236}">
                <a16:creationId xmlns:a16="http://schemas.microsoft.com/office/drawing/2014/main" id="{4BED2AA9-6CA7-45CE-AB7D-565D127CC30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81243" y="397080"/>
            <a:ext cx="1589040" cy="715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710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11"/>
          <p:cNvPicPr/>
          <p:nvPr/>
        </p:nvPicPr>
        <p:blipFill>
          <a:blip r:embed="rId3"/>
          <a:stretch/>
        </p:blipFill>
        <p:spPr>
          <a:xfrm>
            <a:off x="212400" y="135360"/>
            <a:ext cx="5330880" cy="120132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13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99FA1B-9CC6-41EB-99FB-C5417B7F40CB}"/>
              </a:ext>
            </a:extLst>
          </p:cNvPr>
          <p:cNvSpPr/>
          <p:nvPr/>
        </p:nvSpPr>
        <p:spPr>
          <a:xfrm>
            <a:off x="1411357" y="1922901"/>
            <a:ext cx="6501803" cy="4030419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eaLnBrk="0" hangingPunct="0"/>
            <a:r>
              <a:rPr lang="fr-FR" altLang="fr-FR" sz="2000" spc="-1" dirty="0">
                <a:solidFill>
                  <a:srgbClr val="002542"/>
                </a:solidFill>
                <a:latin typeface="Gotham"/>
              </a:rPr>
              <a:t>Le temps de travail de l’apprenti est identique à celui des autres salariés de l’entreprise et ne peut dépasser </a:t>
            </a:r>
            <a:r>
              <a:rPr lang="fr-FR" altLang="fr-FR" sz="2000" b="1" spc="-1" dirty="0">
                <a:solidFill>
                  <a:srgbClr val="E7344C"/>
                </a:solidFill>
                <a:latin typeface="Gotham"/>
              </a:rPr>
              <a:t>35 heures par semaine</a:t>
            </a:r>
            <a:r>
              <a:rPr lang="fr-FR" altLang="fr-FR" sz="2000" b="1" spc="-1" dirty="0">
                <a:solidFill>
                  <a:srgbClr val="002542"/>
                </a:solidFill>
                <a:latin typeface="Gotham"/>
              </a:rPr>
              <a:t> </a:t>
            </a:r>
            <a:r>
              <a:rPr lang="fr-FR" altLang="fr-FR" sz="2000" spc="-1" dirty="0">
                <a:solidFill>
                  <a:srgbClr val="002542"/>
                </a:solidFill>
                <a:latin typeface="Gotham"/>
              </a:rPr>
              <a:t>(sauf exceptions). Le temps de formation est compris dans ce temps de travail. </a:t>
            </a:r>
          </a:p>
          <a:p>
            <a:pPr algn="just" eaLnBrk="0" hangingPunct="0"/>
            <a:endParaRPr lang="fr-FR" altLang="fr-FR" sz="2000" spc="-1" dirty="0">
              <a:solidFill>
                <a:srgbClr val="002542"/>
              </a:solidFill>
              <a:latin typeface="Gotham"/>
            </a:endParaRPr>
          </a:p>
          <a:p>
            <a:pPr algn="just" eaLnBrk="0" hangingPunct="0"/>
            <a:r>
              <a:rPr lang="fr-FR" altLang="fr-FR" sz="2000" spc="-1" dirty="0">
                <a:solidFill>
                  <a:srgbClr val="002542"/>
                </a:solidFill>
                <a:latin typeface="Gotham"/>
              </a:rPr>
              <a:t>L’employeur doit donc permettre à son apprenti de </a:t>
            </a:r>
            <a:r>
              <a:rPr lang="fr-FR" altLang="fr-FR" sz="2000" b="1" spc="-1" dirty="0">
                <a:solidFill>
                  <a:srgbClr val="E7344C"/>
                </a:solidFill>
                <a:latin typeface="Gotham"/>
              </a:rPr>
              <a:t>suivre parallèlement les cours théoriques professionnels</a:t>
            </a:r>
            <a:r>
              <a:rPr lang="fr-FR" altLang="fr-FR" sz="2000" spc="-1" dirty="0">
                <a:solidFill>
                  <a:srgbClr val="002542"/>
                </a:solidFill>
                <a:latin typeface="Gotham"/>
              </a:rPr>
              <a:t>. Le mode d’alternance (une semaine/une semaine, 2 jours/3 jours…) est décidé en amont selon la formation choisie.</a:t>
            </a:r>
          </a:p>
          <a:p>
            <a:pPr algn="just" eaLnBrk="0" hangingPunct="0"/>
            <a:endParaRPr lang="fr-FR" altLang="fr-FR" sz="2000" spc="-1" dirty="0">
              <a:solidFill>
                <a:srgbClr val="002542"/>
              </a:solidFill>
              <a:latin typeface="Gotham"/>
            </a:endParaRPr>
          </a:p>
          <a:p>
            <a:pPr algn="just" eaLnBrk="0" hangingPunct="0"/>
            <a:r>
              <a:rPr lang="fr-FR" altLang="fr-FR" sz="2000" b="1" spc="-1" dirty="0">
                <a:solidFill>
                  <a:srgbClr val="002542"/>
                </a:solidFill>
                <a:latin typeface="Gotham"/>
              </a:rPr>
              <a:t>Le rythme est calé sur celui de l’entreprise</a:t>
            </a:r>
            <a:endParaRPr lang="fr-FR" altLang="fr-FR" sz="2000" spc="-1" dirty="0">
              <a:solidFill>
                <a:srgbClr val="002542"/>
              </a:solidFill>
              <a:latin typeface="Gotham"/>
            </a:endParaRPr>
          </a:p>
          <a:p>
            <a:pPr algn="just" eaLnBrk="0" hangingPunct="0"/>
            <a:r>
              <a:rPr lang="fr-FR" altLang="fr-FR" i="1" spc="-1" dirty="0">
                <a:solidFill>
                  <a:srgbClr val="002542"/>
                </a:solidFill>
                <a:latin typeface="Gotham"/>
              </a:rPr>
              <a:t>Horaires de l’entreprise, congés (5 semaines/an minimum), sécurité sociale, mutuelle, heures sup pour plus de 18 ans…</a:t>
            </a:r>
          </a:p>
        </p:txBody>
      </p:sp>
    </p:spTree>
    <p:extLst>
      <p:ext uri="{BB962C8B-B14F-4D97-AF65-F5344CB8AC3E}">
        <p14:creationId xmlns:p14="http://schemas.microsoft.com/office/powerpoint/2010/main" val="4526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14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99FA1B-9CC6-41EB-99FB-C5417B7F40CB}"/>
              </a:ext>
            </a:extLst>
          </p:cNvPr>
          <p:cNvSpPr/>
          <p:nvPr/>
        </p:nvSpPr>
        <p:spPr>
          <a:xfrm>
            <a:off x="1711813" y="921348"/>
            <a:ext cx="5720373" cy="5015304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/>
            <a:r>
              <a:rPr lang="fr-FR" altLang="fr-FR" sz="36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3 </a:t>
            </a:r>
            <a:r>
              <a:rPr lang="fr-FR" sz="24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QUELLE DUREE ?</a:t>
            </a:r>
          </a:p>
          <a:p>
            <a:pPr algn="just"/>
            <a:endParaRPr lang="fr-FR" sz="2400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lvl="0" algn="just"/>
            <a:r>
              <a:rPr lang="fr-FR" altLang="fr-FR" b="1" dirty="0">
                <a:solidFill>
                  <a:srgbClr val="E7344C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CDD</a:t>
            </a:r>
            <a:r>
              <a:rPr lang="fr-FR" altLang="fr-FR" dirty="0">
                <a:solidFill>
                  <a:srgbClr val="002542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 d’une durée de </a:t>
            </a:r>
            <a:r>
              <a:rPr lang="fr-FR" altLang="fr-FR" b="1" dirty="0">
                <a:solidFill>
                  <a:srgbClr val="E7344C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6 mois au minimum à 3 ans au maximum</a:t>
            </a:r>
            <a:r>
              <a:rPr lang="fr-FR" altLang="fr-FR" b="1" dirty="0">
                <a:solidFill>
                  <a:srgbClr val="002542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>
                <a:solidFill>
                  <a:srgbClr val="002542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ou un </a:t>
            </a:r>
            <a:r>
              <a:rPr lang="fr-FR" altLang="fr-FR" b="1" dirty="0">
                <a:solidFill>
                  <a:srgbClr val="E7344C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CDI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altLang="fr-FR" b="1" dirty="0">
              <a:solidFill>
                <a:srgbClr val="002542"/>
              </a:solidFill>
              <a:latin typeface="Gotham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Début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: 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Le jour du démarrage de la formation (ou plus tôt selon les formations)</a:t>
            </a:r>
          </a:p>
          <a:p>
            <a:pPr algn="just"/>
            <a:r>
              <a:rPr lang="fr-FR" sz="1600" i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La date de début du contrat ne peut être </a:t>
            </a:r>
            <a:r>
              <a:rPr lang="fr-FR" sz="1600" b="1" i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ni antérieure, ni postérieure de plus de 3 mois à la date de début des enseignements</a:t>
            </a:r>
          </a:p>
          <a:p>
            <a:pPr lvl="1" algn="just"/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algn="just"/>
            <a:r>
              <a:rPr lang="fr-FR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Fin</a:t>
            </a:r>
            <a:r>
              <a:rPr lang="fr-FR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 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: A la fin officielle de la formation</a:t>
            </a:r>
          </a:p>
          <a:p>
            <a:pPr algn="just"/>
            <a:r>
              <a:rPr lang="fr-FR" sz="1600" b="1" i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Le contrat doit couvrir la durée de la formation</a:t>
            </a:r>
            <a:r>
              <a:rPr lang="fr-FR" sz="1600" i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, y compris date d’examen et/ou de soutenance</a:t>
            </a:r>
          </a:p>
          <a:p>
            <a:pPr lvl="1" algn="just"/>
            <a:endParaRPr lang="fr-FR" altLang="fr-FR" b="1" i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0" lvl="1" algn="just"/>
            <a:r>
              <a:rPr lang="fr-FR" altLang="fr-FR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Au moins 25 % </a:t>
            </a:r>
            <a:r>
              <a:rPr lang="fr-FR" alt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de la durée totale du contrat doit être passée en formation</a:t>
            </a:r>
          </a:p>
        </p:txBody>
      </p:sp>
      <p:pic>
        <p:nvPicPr>
          <p:cNvPr id="8" name="Image 2" descr="Une image contenant texte, signe, extérieur">
            <a:extLst>
              <a:ext uri="{FF2B5EF4-FFF2-40B4-BE49-F238E27FC236}">
                <a16:creationId xmlns:a16="http://schemas.microsoft.com/office/drawing/2014/main" id="{B0419CEE-0C4E-4A1C-9B77-AE9E6D8072F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06700" y="397080"/>
            <a:ext cx="1589040" cy="715320"/>
          </a:xfrm>
          <a:prstGeom prst="rect">
            <a:avLst/>
          </a:prstGeom>
          <a:ln w="0"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CFAC497-4F79-4ABB-99DA-509D6447F6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472847" y="619"/>
            <a:ext cx="320675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11"/>
          <p:cNvPicPr/>
          <p:nvPr/>
        </p:nvPicPr>
        <p:blipFill>
          <a:blip r:embed="rId4"/>
          <a:stretch/>
        </p:blipFill>
        <p:spPr>
          <a:xfrm>
            <a:off x="212400" y="135360"/>
            <a:ext cx="5330880" cy="120132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15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58CF6-98EA-4700-AA29-939BCB88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279" y="1724954"/>
            <a:ext cx="7643191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fr-FR" sz="36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4 </a:t>
            </a:r>
            <a:r>
              <a:rPr lang="fr-FR" sz="24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QUELLE REMUNERATION ?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58E507A2-BB10-45A7-B1FA-5A87BE5EF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51053"/>
              </p:ext>
            </p:extLst>
          </p:nvPr>
        </p:nvGraphicFramePr>
        <p:xfrm>
          <a:off x="25889" y="2774949"/>
          <a:ext cx="9095651" cy="159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Worksheet" r:id="rId5" imgW="10416505" imgH="1561927" progId="Excel.Sheet.12">
                  <p:embed/>
                </p:oleObj>
              </mc:Choice>
              <mc:Fallback>
                <p:oleObj name="Worksheet" r:id="rId5" imgW="10416505" imgH="15619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89" y="2774949"/>
                        <a:ext cx="9095651" cy="1593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23400E5-E7FB-4457-BB72-0A71A016C949}"/>
              </a:ext>
            </a:extLst>
          </p:cNvPr>
          <p:cNvSpPr/>
          <p:nvPr/>
        </p:nvSpPr>
        <p:spPr>
          <a:xfrm>
            <a:off x="36116" y="4644747"/>
            <a:ext cx="889294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002542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Certaines conventions collectives peuvent prévoir une rémunération supérieure</a:t>
            </a:r>
            <a:endParaRPr lang="fr-FR" sz="2000" b="1" dirty="0">
              <a:solidFill>
                <a:srgbClr val="002542"/>
              </a:solidFill>
              <a:effectLst/>
              <a:latin typeface="Gotham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8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16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58CF6-98EA-4700-AA29-939BCB88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384" y="2144033"/>
            <a:ext cx="5754221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3600" b="1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5 </a:t>
            </a:r>
            <a:r>
              <a:rPr lang="fr-FR" sz="24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 COUT POUR L’APPRENTI.E ?</a:t>
            </a: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2400" b="1" spc="-1" dirty="0">
              <a:solidFill>
                <a:srgbClr val="0025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E7344C"/>
                </a:solidFill>
                <a:latin typeface="Gotham"/>
                <a:ea typeface="ＭＳ Ｐゴシック" charset="-128"/>
                <a:cs typeface="Calibri" panose="020F0502020204030204" pitchFamily="34" charset="0"/>
              </a:rPr>
              <a:t>Aucun frais d’inscription ou frais pédagogique </a:t>
            </a:r>
            <a:r>
              <a:rPr lang="fr-FR" sz="2000" b="1" dirty="0">
                <a:solidFill>
                  <a:srgbClr val="002542"/>
                </a:solidFill>
                <a:latin typeface="Gotham"/>
                <a:ea typeface="ＭＳ Ｐゴシック" charset="-128"/>
                <a:cs typeface="Calibri" panose="020F0502020204030204" pitchFamily="34" charset="0"/>
              </a:rPr>
              <a:t>pour les apprentis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2542"/>
              </a:solidFill>
              <a:latin typeface="Gotham"/>
              <a:ea typeface="ＭＳ Ｐゴシック" charset="-128"/>
              <a:cs typeface="Calibri" panose="020F0502020204030204" pitchFamily="34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E7344C"/>
                </a:solidFill>
                <a:latin typeface="Gotham"/>
                <a:ea typeface="ＭＳ Ｐゴシック" charset="-128"/>
                <a:cs typeface="Calibri" panose="020F0502020204030204" pitchFamily="34" charset="0"/>
              </a:rPr>
              <a:t>Uniquement la CVEC </a:t>
            </a:r>
            <a:r>
              <a:rPr lang="fr-FR" sz="2000" dirty="0">
                <a:solidFill>
                  <a:srgbClr val="002542"/>
                </a:solidFill>
                <a:latin typeface="Gotham"/>
                <a:ea typeface="ＭＳ Ｐゴシック" charset="-128"/>
                <a:cs typeface="Calibri" panose="020F0502020204030204" pitchFamily="34" charset="0"/>
              </a:rPr>
              <a:t>= 95€ à payer au CROUS : </a:t>
            </a:r>
            <a:r>
              <a:rPr lang="fr-FR" sz="2000" i="1" dirty="0">
                <a:solidFill>
                  <a:srgbClr val="002542"/>
                </a:solidFill>
                <a:latin typeface="Gotham"/>
                <a:ea typeface="ＭＳ Ｐゴシック" charset="-128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https://cvec.etudiant.gouv.fr/</a:t>
            </a:r>
            <a:endParaRPr lang="fr-FR" sz="2000" i="1" dirty="0">
              <a:solidFill>
                <a:srgbClr val="002542"/>
              </a:solidFill>
              <a:latin typeface="Gotham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D33837-2245-41BB-9148-A52DC3F5B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236">
            <a:off x="3269754" y="4986080"/>
            <a:ext cx="2779797" cy="2740880"/>
          </a:xfrm>
          <a:prstGeom prst="rect">
            <a:avLst/>
          </a:prstGeom>
        </p:spPr>
      </p:pic>
      <p:sp>
        <p:nvSpPr>
          <p:cNvPr id="8" name="Image 16">
            <a:extLst>
              <a:ext uri="{FF2B5EF4-FFF2-40B4-BE49-F238E27FC236}">
                <a16:creationId xmlns:a16="http://schemas.microsoft.com/office/drawing/2014/main" id="{255239E6-B6D9-4E90-8C0F-0764AE21CDAD}"/>
              </a:ext>
            </a:extLst>
          </p:cNvPr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Image 2" descr="Une image contenant texte, signe, extérieur">
            <a:extLst>
              <a:ext uri="{FF2B5EF4-FFF2-40B4-BE49-F238E27FC236}">
                <a16:creationId xmlns:a16="http://schemas.microsoft.com/office/drawing/2014/main" id="{74BCE60D-5220-49D8-AE7F-2DE2994EB70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79350" y="397080"/>
            <a:ext cx="1589040" cy="715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8980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17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8" name="Rectangle 7" descr="Aide exceptionnelle pour l’embauche d’un apprenti &#10;(prolongation jusqu’à juin 2022):&#10;Entreprises privées: jusqu’à 8000€ sur 12 mois de contrat pour un apprenti majeur jusqu’à bac+5&#10;Collectivités territoriales: aide forfaitaire de 3000 €">
            <a:extLst>
              <a:ext uri="{FF2B5EF4-FFF2-40B4-BE49-F238E27FC236}">
                <a16:creationId xmlns:a16="http://schemas.microsoft.com/office/drawing/2014/main" id="{78816700-35A0-4049-A938-6D875EDF2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14" y="1751617"/>
            <a:ext cx="6442169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36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6</a:t>
            </a:r>
            <a:r>
              <a:rPr lang="fr-FR" sz="20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QUEL COUT POUR l’EMPLOYEUR ?</a:t>
            </a:r>
          </a:p>
          <a:p>
            <a:endParaRPr lang="fr-FR" sz="2000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Salaire brut de l’</a:t>
            </a:r>
            <a:r>
              <a:rPr lang="fr-FR" sz="2000" b="1" dirty="0" err="1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apprenti.e</a:t>
            </a:r>
            <a:r>
              <a:rPr lang="fr-FR" sz="20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+</a:t>
            </a:r>
            <a:r>
              <a:rPr lang="fr-FR" sz="20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cotisations patronales</a:t>
            </a:r>
          </a:p>
          <a:p>
            <a:pPr algn="just"/>
            <a:endParaRPr lang="fr-FR" sz="20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Prise en charge du coût de la formation </a:t>
            </a:r>
            <a:r>
              <a:rPr lang="fr-FR" sz="20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(partielle ou totale) par les Opérateurs de Compétences (OPCO) pour le secteur privé, par le CNFPT pour le secteur public.</a:t>
            </a:r>
          </a:p>
          <a:p>
            <a:pPr algn="just"/>
            <a:endParaRPr lang="fr-FR" sz="20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algn="just"/>
            <a:r>
              <a:rPr lang="fr-FR" i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Si supplément, prise en charge possible par la branche ou par le plan de formation de l’entreprise.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3881116F-BCB3-4CB8-A265-11FE2DEA4C8E}"/>
              </a:ext>
            </a:extLst>
          </p:cNvPr>
          <p:cNvSpPr/>
          <p:nvPr/>
        </p:nvSpPr>
        <p:spPr>
          <a:xfrm>
            <a:off x="2221393" y="5383018"/>
            <a:ext cx="4701209" cy="1301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Aide à l’alternance 2023 de 6 000 €</a:t>
            </a:r>
          </a:p>
          <a:p>
            <a:pPr algn="ctr"/>
            <a:r>
              <a:rPr lang="fr-FR" sz="1400" dirty="0">
                <a:latin typeface="Gotham"/>
              </a:rPr>
              <a:t>Pour la 1ère année du contrat </a:t>
            </a:r>
          </a:p>
          <a:p>
            <a:pPr algn="ctr"/>
            <a:r>
              <a:rPr lang="fr-FR" sz="1400" dirty="0">
                <a:latin typeface="Gotham"/>
              </a:rPr>
              <a:t>(contrat conclu du 1er janvier au 31 décembre 2023)</a:t>
            </a:r>
          </a:p>
        </p:txBody>
      </p:sp>
      <p:pic>
        <p:nvPicPr>
          <p:cNvPr id="13" name="Image 2" descr="Une image contenant texte, signe, extérieur">
            <a:extLst>
              <a:ext uri="{FF2B5EF4-FFF2-40B4-BE49-F238E27FC236}">
                <a16:creationId xmlns:a16="http://schemas.microsoft.com/office/drawing/2014/main" id="{2977EEC6-557D-4573-B655-6C57331CBAC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6394" y="397080"/>
            <a:ext cx="1589040" cy="715320"/>
          </a:xfrm>
          <a:prstGeom prst="rect">
            <a:avLst/>
          </a:prstGeom>
          <a:ln w="0"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CE52DEE-15FE-4E07-A112-5E2850A569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472847" y="619"/>
            <a:ext cx="320675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7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18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8" name="Rectangle 7" descr="Aide exceptionnelle pour l’embauche d’un apprenti &#10;(prolongation jusqu’à juin 2022):&#10;Entreprises privées: jusqu’à 8000€ sur 12 mois de contrat pour un apprenti majeur jusqu’à bac+5&#10;Collectivités territoriales: aide forfaitaire de 3000 €">
            <a:extLst>
              <a:ext uri="{FF2B5EF4-FFF2-40B4-BE49-F238E27FC236}">
                <a16:creationId xmlns:a16="http://schemas.microsoft.com/office/drawing/2014/main" id="{78816700-35A0-4049-A938-6D875EDF2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44" y="1720840"/>
            <a:ext cx="690531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36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7 </a:t>
            </a:r>
            <a:r>
              <a:rPr lang="fr-FR" sz="24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QUEL STATUT POUR L’APPRENTI.E ?</a:t>
            </a:r>
          </a:p>
          <a:p>
            <a:endParaRPr lang="fr-FR" sz="2000" b="1" dirty="0">
              <a:solidFill>
                <a:srgbClr val="6767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fr-FR" altLang="fr-FR" sz="20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L’alternant est salarié tout au long de la formation mais </a:t>
            </a:r>
            <a:r>
              <a:rPr lang="fr-FR" altLang="fr-FR" sz="2000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conserve son statut étudiant </a:t>
            </a:r>
            <a:r>
              <a:rPr lang="fr-FR" altLang="fr-FR" sz="20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à l’université.</a:t>
            </a:r>
          </a:p>
          <a:p>
            <a:pPr lvl="0" algn="just">
              <a:buFontTx/>
              <a:buChar char="•"/>
            </a:pPr>
            <a:endParaRPr lang="fr-FR" altLang="fr-FR" sz="20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algn="just"/>
            <a:r>
              <a:rPr lang="fr-FR" altLang="fr-FR" sz="2000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L’alternant est un salarié à part entière</a:t>
            </a:r>
            <a:r>
              <a:rPr lang="fr-FR" altLang="fr-FR" sz="20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, il a donc les mêmes droits et devoirs que les autres salariés de l’entreprise.</a:t>
            </a:r>
          </a:p>
          <a:p>
            <a:pPr algn="just"/>
            <a:endParaRPr lang="fr-FR" altLang="fr-FR" sz="20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algn="just"/>
            <a:r>
              <a:rPr lang="fr-FR" sz="20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L’ensemble des règles prévues par le droit du travail sont applicables à l’apprenti (congés, avantages…).</a:t>
            </a:r>
          </a:p>
        </p:txBody>
      </p:sp>
      <p:sp>
        <p:nvSpPr>
          <p:cNvPr id="7" name="Image 16">
            <a:extLst>
              <a:ext uri="{FF2B5EF4-FFF2-40B4-BE49-F238E27FC236}">
                <a16:creationId xmlns:a16="http://schemas.microsoft.com/office/drawing/2014/main" id="{5C4C4E9F-44E8-4E4E-AD56-9F6CCF02D1BD}"/>
              </a:ext>
            </a:extLst>
          </p:cNvPr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Image 2" descr="Une image contenant texte, signe, extérieur">
            <a:extLst>
              <a:ext uri="{FF2B5EF4-FFF2-40B4-BE49-F238E27FC236}">
                <a16:creationId xmlns:a16="http://schemas.microsoft.com/office/drawing/2014/main" id="{4A1EF06F-F20A-4B50-AEF3-0685B614B4D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24824" y="397080"/>
            <a:ext cx="1589040" cy="715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6764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19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8" name="Rectangle 7" descr="Aide exceptionnelle pour l’embauche d’un apprenti &#10;(prolongation jusqu’à juin 2022):&#10;Entreprises privées: jusqu’à 8000€ sur 12 mois de contrat pour un apprenti majeur jusqu’à bac+5&#10;Collectivités territoriales: aide forfaitaire de 3000 €">
            <a:extLst>
              <a:ext uri="{FF2B5EF4-FFF2-40B4-BE49-F238E27FC236}">
                <a16:creationId xmlns:a16="http://schemas.microsoft.com/office/drawing/2014/main" id="{78816700-35A0-4049-A938-6D875EDF2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070" y="1468273"/>
            <a:ext cx="6562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36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8 </a:t>
            </a:r>
            <a:r>
              <a:rPr lang="fr-FR" sz="24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RELATION TRIPARTITE</a:t>
            </a:r>
          </a:p>
        </p:txBody>
      </p:sp>
      <p:sp>
        <p:nvSpPr>
          <p:cNvPr id="7" name="Rectangle à coins arrondis 17">
            <a:extLst>
              <a:ext uri="{FF2B5EF4-FFF2-40B4-BE49-F238E27FC236}">
                <a16:creationId xmlns:a16="http://schemas.microsoft.com/office/drawing/2014/main" id="{96B5885E-CC3D-44D1-9277-D0B5E2261165}"/>
              </a:ext>
            </a:extLst>
          </p:cNvPr>
          <p:cNvSpPr/>
          <p:nvPr/>
        </p:nvSpPr>
        <p:spPr bwMode="auto">
          <a:xfrm>
            <a:off x="2483768" y="2302660"/>
            <a:ext cx="3888432" cy="1126340"/>
          </a:xfrm>
          <a:prstGeom prst="roundRect">
            <a:avLst/>
          </a:prstGeom>
          <a:solidFill>
            <a:sysClr val="window" lastClr="FFFFFF">
              <a:lumMod val="75000"/>
              <a:alpha val="35000"/>
            </a:sys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à coins arrondis 18">
            <a:extLst>
              <a:ext uri="{FF2B5EF4-FFF2-40B4-BE49-F238E27FC236}">
                <a16:creationId xmlns:a16="http://schemas.microsoft.com/office/drawing/2014/main" id="{BE440537-2999-4FAD-B37E-ACC10380B311}"/>
              </a:ext>
            </a:extLst>
          </p:cNvPr>
          <p:cNvSpPr/>
          <p:nvPr/>
        </p:nvSpPr>
        <p:spPr bwMode="auto">
          <a:xfrm>
            <a:off x="107504" y="4134892"/>
            <a:ext cx="3477624" cy="1254834"/>
          </a:xfrm>
          <a:prstGeom prst="roundRect">
            <a:avLst/>
          </a:prstGeom>
          <a:solidFill>
            <a:sysClr val="window" lastClr="FFFFFF">
              <a:lumMod val="75000"/>
              <a:alpha val="35000"/>
            </a:sys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19">
            <a:extLst>
              <a:ext uri="{FF2B5EF4-FFF2-40B4-BE49-F238E27FC236}">
                <a16:creationId xmlns:a16="http://schemas.microsoft.com/office/drawing/2014/main" id="{2F1A99C4-F18B-4841-A948-243974761AAA}"/>
              </a:ext>
            </a:extLst>
          </p:cNvPr>
          <p:cNvSpPr/>
          <p:nvPr/>
        </p:nvSpPr>
        <p:spPr bwMode="auto">
          <a:xfrm>
            <a:off x="5376504" y="4134891"/>
            <a:ext cx="3659991" cy="1254835"/>
          </a:xfrm>
          <a:prstGeom prst="roundRect">
            <a:avLst/>
          </a:prstGeom>
          <a:solidFill>
            <a:sysClr val="window" lastClr="FFFFFF">
              <a:lumMod val="75000"/>
              <a:alpha val="35000"/>
            </a:sys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2400" dirty="0">
              <a:solidFill>
                <a:schemeClr val="tx1"/>
              </a:solidFill>
              <a:latin typeface="Gotham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07DBFBA2-909F-4141-90EF-9266842A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32541" y="2496224"/>
            <a:ext cx="655356" cy="75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C48029AC-03D3-47D4-A659-F6DBA308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7324" y="4365524"/>
            <a:ext cx="1070436" cy="766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6C9CBD37-FB1D-4548-AAF8-BFDACF3AD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5538143" y="4322947"/>
            <a:ext cx="1041844" cy="74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ZoneTexte 6">
            <a:extLst>
              <a:ext uri="{FF2B5EF4-FFF2-40B4-BE49-F238E27FC236}">
                <a16:creationId xmlns:a16="http://schemas.microsoft.com/office/drawing/2014/main" id="{3E510D61-6543-42C4-9A52-FD40B888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516" y="2474598"/>
            <a:ext cx="298268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600" b="1" dirty="0" err="1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Alternant.e</a:t>
            </a:r>
            <a:endParaRPr lang="fr-FR" sz="1600" b="1" dirty="0">
              <a:solidFill>
                <a:srgbClr val="E7344C"/>
              </a:solidFill>
              <a:latin typeface="Gotham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sz="1400" b="1" dirty="0" err="1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Salarié.e</a:t>
            </a:r>
            <a:r>
              <a:rPr lang="fr-FR" sz="14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qui suit une formation sur son temps de travail</a:t>
            </a:r>
          </a:p>
        </p:txBody>
      </p:sp>
      <p:sp>
        <p:nvSpPr>
          <p:cNvPr id="15" name="Flèche courbée vers le haut 26">
            <a:extLst>
              <a:ext uri="{FF2B5EF4-FFF2-40B4-BE49-F238E27FC236}">
                <a16:creationId xmlns:a16="http://schemas.microsoft.com/office/drawing/2014/main" id="{7B05BB95-1D3F-44F1-907F-6493105FF610}"/>
              </a:ext>
            </a:extLst>
          </p:cNvPr>
          <p:cNvSpPr/>
          <p:nvPr/>
        </p:nvSpPr>
        <p:spPr bwMode="auto">
          <a:xfrm rot="16200000">
            <a:off x="6159133" y="2711045"/>
            <a:ext cx="1630260" cy="1157363"/>
          </a:xfrm>
          <a:prstGeom prst="curvedUpArrow">
            <a:avLst>
              <a:gd name="adj1" fmla="val 25000"/>
              <a:gd name="adj2" fmla="val 50000"/>
              <a:gd name="adj3" fmla="val 53701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16" name="Flèche courbée vers le haut 27">
            <a:extLst>
              <a:ext uri="{FF2B5EF4-FFF2-40B4-BE49-F238E27FC236}">
                <a16:creationId xmlns:a16="http://schemas.microsoft.com/office/drawing/2014/main" id="{406E6CA3-9ACF-471E-A9C6-88C642253D67}"/>
              </a:ext>
            </a:extLst>
          </p:cNvPr>
          <p:cNvSpPr/>
          <p:nvPr/>
        </p:nvSpPr>
        <p:spPr bwMode="auto">
          <a:xfrm rot="16200000" flipV="1">
            <a:off x="932408" y="2576878"/>
            <a:ext cx="1568239" cy="1487718"/>
          </a:xfrm>
          <a:prstGeom prst="curvedUpArrow">
            <a:avLst>
              <a:gd name="adj1" fmla="val 25000"/>
              <a:gd name="adj2" fmla="val 50000"/>
              <a:gd name="adj3" fmla="val 49428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sz="2400" dirty="0">
              <a:solidFill>
                <a:srgbClr val="002542"/>
              </a:solidFill>
            </a:endParaRPr>
          </a:p>
        </p:txBody>
      </p:sp>
      <p:sp>
        <p:nvSpPr>
          <p:cNvPr id="17" name="Double flèche horizontale 3">
            <a:extLst>
              <a:ext uri="{FF2B5EF4-FFF2-40B4-BE49-F238E27FC236}">
                <a16:creationId xmlns:a16="http://schemas.microsoft.com/office/drawing/2014/main" id="{6468DFEE-6963-4610-8A99-0C65767C1A42}"/>
              </a:ext>
            </a:extLst>
          </p:cNvPr>
          <p:cNvSpPr/>
          <p:nvPr/>
        </p:nvSpPr>
        <p:spPr>
          <a:xfrm>
            <a:off x="3690252" y="4545852"/>
            <a:ext cx="1529819" cy="301087"/>
          </a:xfrm>
          <a:prstGeom prst="left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8" name="ZoneTexte 1">
            <a:extLst>
              <a:ext uri="{FF2B5EF4-FFF2-40B4-BE49-F238E27FC236}">
                <a16:creationId xmlns:a16="http://schemas.microsoft.com/office/drawing/2014/main" id="{D3B81A2F-16E1-46BF-90D6-2141A4B5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667" y="4384837"/>
            <a:ext cx="2299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defRPr sz="1400" b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latin typeface="Times New Roman" pitchFamily="18" charset="0"/>
              </a:defRPr>
            </a:lvl2pPr>
            <a:lvl3pPr marL="1143000" indent="-228600" eaLnBrk="0" hangingPunct="0">
              <a:defRPr>
                <a:latin typeface="Times New Roman" pitchFamily="18" charset="0"/>
              </a:defRPr>
            </a:lvl3pPr>
            <a:lvl4pPr marL="1600200" indent="-228600" eaLnBrk="0" hangingPunct="0">
              <a:defRPr>
                <a:latin typeface="Times New Roman" pitchFamily="18" charset="0"/>
              </a:defRPr>
            </a:lvl4pPr>
            <a:lvl5pPr marL="2057400" indent="-228600" eaLnBrk="0" hangingPunct="0">
              <a:defRPr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fr-FR" altLang="fr-FR" sz="1600" dirty="0">
                <a:solidFill>
                  <a:srgbClr val="E7344C"/>
                </a:solidFill>
                <a:latin typeface="Gotham"/>
              </a:rPr>
              <a:t>Entreprise / Collectivité</a:t>
            </a:r>
          </a:p>
          <a:p>
            <a:r>
              <a:rPr lang="fr-FR" altLang="fr-FR" dirty="0">
                <a:solidFill>
                  <a:srgbClr val="002542"/>
                </a:solidFill>
                <a:latin typeface="Gotham"/>
              </a:rPr>
              <a:t>Employeur</a:t>
            </a:r>
          </a:p>
          <a:p>
            <a:r>
              <a:rPr lang="fr-FR" altLang="fr-FR" dirty="0">
                <a:solidFill>
                  <a:schemeClr val="accent1"/>
                </a:solidFill>
                <a:latin typeface="Gotham"/>
              </a:rPr>
              <a:t>Maître d’apprentissage</a:t>
            </a:r>
          </a:p>
        </p:txBody>
      </p:sp>
      <p:sp>
        <p:nvSpPr>
          <p:cNvPr id="19" name="ZoneTexte 2">
            <a:extLst>
              <a:ext uri="{FF2B5EF4-FFF2-40B4-BE49-F238E27FC236}">
                <a16:creationId xmlns:a16="http://schemas.microsoft.com/office/drawing/2014/main" id="{0B988724-E369-4678-8A81-F40BD45E0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048" y="4295951"/>
            <a:ext cx="23454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defRPr sz="1400" b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latin typeface="Times New Roman" pitchFamily="18" charset="0"/>
              </a:defRPr>
            </a:lvl2pPr>
            <a:lvl3pPr marL="1143000" indent="-228600" eaLnBrk="0" hangingPunct="0">
              <a:defRPr>
                <a:latin typeface="Times New Roman" pitchFamily="18" charset="0"/>
              </a:defRPr>
            </a:lvl3pPr>
            <a:lvl4pPr marL="1600200" indent="-228600" eaLnBrk="0" hangingPunct="0">
              <a:defRPr>
                <a:latin typeface="Times New Roman" pitchFamily="18" charset="0"/>
              </a:defRPr>
            </a:lvl4pPr>
            <a:lvl5pPr marL="2057400" indent="-228600" eaLnBrk="0" hangingPunct="0">
              <a:defRPr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fr-FR" altLang="fr-FR" sz="1600" dirty="0">
                <a:solidFill>
                  <a:srgbClr val="E7344C"/>
                </a:solidFill>
                <a:latin typeface="Gotham"/>
              </a:rPr>
              <a:t>USMB</a:t>
            </a:r>
          </a:p>
          <a:p>
            <a:r>
              <a:rPr lang="fr-FR" altLang="fr-FR" dirty="0">
                <a:solidFill>
                  <a:srgbClr val="002542"/>
                </a:solidFill>
                <a:latin typeface="Gotham"/>
              </a:rPr>
              <a:t>CFA Formasup SMB</a:t>
            </a:r>
          </a:p>
          <a:p>
            <a:r>
              <a:rPr lang="fr-FR" altLang="fr-FR" dirty="0">
                <a:solidFill>
                  <a:schemeClr val="accent1"/>
                </a:solidFill>
                <a:latin typeface="Gotham"/>
              </a:rPr>
              <a:t>Tuteur pédagogique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D50BEF-7674-473E-8FD7-A6DFC9AF62C9}"/>
              </a:ext>
            </a:extLst>
          </p:cNvPr>
          <p:cNvSpPr/>
          <p:nvPr/>
        </p:nvSpPr>
        <p:spPr>
          <a:xfrm>
            <a:off x="-312378" y="2807867"/>
            <a:ext cx="1734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Contrat de </a:t>
            </a:r>
          </a:p>
          <a:p>
            <a:pPr algn="ctr"/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Travail</a:t>
            </a:r>
          </a:p>
          <a:p>
            <a:pPr algn="ctr"/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(CERFA)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109024-1B20-4B0C-84A0-3F0C0F12AC0A}"/>
              </a:ext>
            </a:extLst>
          </p:cNvPr>
          <p:cNvSpPr/>
          <p:nvPr/>
        </p:nvSpPr>
        <p:spPr>
          <a:xfrm>
            <a:off x="7190230" y="2751117"/>
            <a:ext cx="192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LEA</a:t>
            </a:r>
          </a:p>
          <a:p>
            <a:pPr algn="ctr"/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Feuilles émargement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BC0DD7-8428-4870-8D11-89169E438EC9}"/>
              </a:ext>
            </a:extLst>
          </p:cNvPr>
          <p:cNvSpPr/>
          <p:nvPr/>
        </p:nvSpPr>
        <p:spPr>
          <a:xfrm>
            <a:off x="3501122" y="3929692"/>
            <a:ext cx="1925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Convention de formation</a:t>
            </a:r>
          </a:p>
        </p:txBody>
      </p:sp>
      <p:pic>
        <p:nvPicPr>
          <p:cNvPr id="25" name="Image 2" descr="Une image contenant texte, signe, extérieur">
            <a:extLst>
              <a:ext uri="{FF2B5EF4-FFF2-40B4-BE49-F238E27FC236}">
                <a16:creationId xmlns:a16="http://schemas.microsoft.com/office/drawing/2014/main" id="{36EA1B9B-52EC-4417-BECA-816FA554519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43240" y="400007"/>
            <a:ext cx="1589040" cy="715320"/>
          </a:xfrm>
          <a:prstGeom prst="rect">
            <a:avLst/>
          </a:prstGeom>
          <a:ln w="0"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CEB96AC-2120-4476-B668-40E82D021F1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6472847" y="619"/>
            <a:ext cx="320675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12" descr="Une image contenant texte, signe, extérieur&#10;&#10;Description générée automatiquement"/>
          <p:cNvPicPr/>
          <p:nvPr/>
        </p:nvPicPr>
        <p:blipFill>
          <a:blip r:embed="rId3"/>
          <a:stretch/>
        </p:blipFill>
        <p:spPr>
          <a:xfrm>
            <a:off x="1947240" y="2164680"/>
            <a:ext cx="5615280" cy="2527920"/>
          </a:xfrm>
          <a:prstGeom prst="rect">
            <a:avLst/>
          </a:prstGeom>
          <a:ln w="0"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7754E4-5A85-428B-8A4A-1B3D0A39196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20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9067B-302E-410B-B80F-AA2B30A0B638}"/>
              </a:ext>
            </a:extLst>
          </p:cNvPr>
          <p:cNvSpPr/>
          <p:nvPr/>
        </p:nvSpPr>
        <p:spPr>
          <a:xfrm>
            <a:off x="1316934" y="689788"/>
            <a:ext cx="663437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9</a:t>
            </a:r>
            <a:r>
              <a:rPr lang="fr-FR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QUELLES FORMALITES ?</a:t>
            </a:r>
          </a:p>
          <a:p>
            <a:endParaRPr lang="fr-FR" b="1" dirty="0">
              <a:latin typeface="Gotham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1.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Candidater, être admissible 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au passage en M2</a:t>
            </a:r>
          </a:p>
          <a:p>
            <a:pPr lvl="0"/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2.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Effectuer les démarches de recherche d’entreprise :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accompagnement de l’Université (Club des entreprises, Responsable Pédagogique, Formasup…)</a:t>
            </a:r>
          </a:p>
          <a:p>
            <a:pPr lvl="0"/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3. 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Dès que vous aurez trouver un employeur :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faire valider la fiche mission par le Responsable de la formation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</a:t>
            </a:r>
          </a:p>
          <a:p>
            <a:pPr lvl="0"/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4.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Se </a:t>
            </a:r>
            <a:r>
              <a:rPr lang="fr-FR" b="1" dirty="0" err="1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pré-inscrire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au CFA FORMASUP SAVOIE MONT BLANC </a:t>
            </a:r>
          </a:p>
          <a:p>
            <a:pPr lvl="0"/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(lien transmis par la scolarité pédagogique ou par Formasup : contact@formasup-pds.fr)</a:t>
            </a:r>
          </a:p>
          <a:p>
            <a:pPr lvl="0"/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lvl="0"/>
            <a:r>
              <a:rPr lang="fr-FR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5. 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Formasup accompagne l’employeur et l’apprenti pour l’établissement du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CERFA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et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rédige la convention de formation</a:t>
            </a:r>
          </a:p>
        </p:txBody>
      </p:sp>
      <p:sp>
        <p:nvSpPr>
          <p:cNvPr id="24" name="Image 16">
            <a:extLst>
              <a:ext uri="{FF2B5EF4-FFF2-40B4-BE49-F238E27FC236}">
                <a16:creationId xmlns:a16="http://schemas.microsoft.com/office/drawing/2014/main" id="{E1674B9A-6A0D-4D4D-8032-2CA468FB2408}"/>
              </a:ext>
            </a:extLst>
          </p:cNvPr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" name="Image 2" descr="Une image contenant texte, signe, extérieur">
            <a:extLst>
              <a:ext uri="{FF2B5EF4-FFF2-40B4-BE49-F238E27FC236}">
                <a16:creationId xmlns:a16="http://schemas.microsoft.com/office/drawing/2014/main" id="{B0FAA6DB-39EE-4285-83E9-20F4C79B231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22414" y="185774"/>
            <a:ext cx="1589040" cy="715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7984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21750" y="587387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21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3EC66F1-8FB1-426F-91AA-D5927FE6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43" y="68464"/>
            <a:ext cx="72059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AVANTAGES POUR L’ALTERNANT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&gt;&gt; </a:t>
            </a:r>
            <a:r>
              <a:rPr lang="fr-FR" sz="24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hlinkClick r:id="rId3"/>
              </a:rPr>
              <a:t>Témoignage en vidéo</a:t>
            </a:r>
            <a:endParaRPr lang="fr-FR" sz="2400" b="1" dirty="0">
              <a:solidFill>
                <a:srgbClr val="E73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78301-C872-4F47-9208-7E8A0D78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12" y="249747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00">
              <a:solidFill>
                <a:srgbClr val="002542"/>
              </a:solidFill>
              <a:latin typeface="Gotha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734DE2-4981-4DC4-9E7D-080BA7C207E5}"/>
              </a:ext>
            </a:extLst>
          </p:cNvPr>
          <p:cNvSpPr/>
          <p:nvPr/>
        </p:nvSpPr>
        <p:spPr>
          <a:xfrm>
            <a:off x="4539336" y="1341396"/>
            <a:ext cx="32955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Acquérir une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expérience professionnelle significative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endParaRPr lang="fr-FR" sz="1600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Confronter ses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connaissances théoriques </a:t>
            </a: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à la réalité des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pratiques en entreprise</a:t>
            </a:r>
          </a:p>
          <a:p>
            <a:pPr>
              <a:buClr>
                <a:srgbClr val="676767"/>
              </a:buClr>
              <a:defRPr/>
            </a:pPr>
            <a:endParaRPr lang="fr-FR" sz="1600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Préparer son diplôme en bénéficiant d’un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salaire</a:t>
            </a:r>
          </a:p>
          <a:p>
            <a:pPr>
              <a:buClr>
                <a:srgbClr val="676767"/>
              </a:buClr>
              <a:defRPr/>
            </a:pPr>
            <a:endParaRPr lang="fr-FR" sz="1600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Faciliter son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insertion professionnelle : Booster son employabilité</a:t>
            </a:r>
          </a:p>
          <a:p>
            <a:pPr marL="1587500">
              <a:buClr>
                <a:srgbClr val="676767"/>
              </a:buClr>
              <a:defRPr/>
            </a:pPr>
            <a:endParaRPr lang="fr-FR" sz="1600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355600" indent="-35560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Avoir l’</a:t>
            </a:r>
            <a:r>
              <a:rPr lang="fr-FR" sz="1600" b="1" dirty="0">
                <a:solidFill>
                  <a:srgbClr val="E7344C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o</a:t>
            </a: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pportunité de faire ses preuves et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d’être recruté</a:t>
            </a:r>
          </a:p>
          <a:p>
            <a:pPr>
              <a:buClr>
                <a:srgbClr val="676767"/>
              </a:buClr>
              <a:defRPr/>
            </a:pPr>
            <a:endParaRPr lang="fr-FR" sz="1600" b="1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355600" indent="-35560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Participer pleinement à l'activité de l'entreprise</a:t>
            </a:r>
            <a:endParaRPr lang="fr-FR" sz="1600" b="1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8661-804A-47B1-9A9B-8AB300CA2E3A}"/>
              </a:ext>
            </a:extLst>
          </p:cNvPr>
          <p:cNvSpPr/>
          <p:nvPr/>
        </p:nvSpPr>
        <p:spPr>
          <a:xfrm>
            <a:off x="812090" y="1341396"/>
            <a:ext cx="3858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Aides spécifiques </a:t>
            </a:r>
            <a:r>
              <a:rPr lang="fr-FR" sz="16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pour les apprentis (voir liste des aides)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endParaRPr lang="fr-FR" sz="16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Formation </a:t>
            </a:r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gratuite et rémunérée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endParaRPr lang="fr-FR" sz="16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Salaire BRUT = Salaire NET </a:t>
            </a:r>
            <a:r>
              <a:rPr lang="fr-FR" sz="16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(p</a:t>
            </a:r>
            <a:r>
              <a:rPr lang="fr-FR" sz="1600" dirty="0">
                <a:solidFill>
                  <a:srgbClr val="002542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our les salaires inférieurs à 79% du SMIC)</a:t>
            </a:r>
            <a:endParaRPr lang="fr-FR" sz="16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endParaRPr lang="fr-FR" sz="160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Cotisation retraite et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Arial Unicode MS" panose="020B0604020202020204" pitchFamily="34" charset="-128"/>
                <a:cs typeface="Calibri" panose="020F0502020204030204" pitchFamily="34" charset="0"/>
              </a:rPr>
              <a:t>Cotisation chômage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dès le 1</a:t>
            </a:r>
            <a:r>
              <a:rPr lang="fr-FR" sz="1600" baseline="300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er</a:t>
            </a:r>
            <a:r>
              <a:rPr lang="fr-FR" sz="16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jour du contrat</a:t>
            </a:r>
          </a:p>
          <a:p>
            <a:pPr>
              <a:buClr>
                <a:srgbClr val="676767"/>
              </a:buClr>
              <a:defRPr/>
            </a:pPr>
            <a:endParaRPr lang="fr-FR" sz="1600" b="1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Conserver son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statut étudiant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endParaRPr lang="fr-FR" sz="1600" b="1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5 jours de congés de révision </a:t>
            </a:r>
            <a:r>
              <a:rPr lang="fr-FR" sz="16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(en plus des 5 semaines de congés payés)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endParaRPr lang="fr-FR" sz="1600" b="1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002542"/>
                </a:solidFill>
                <a:latin typeface="Gotham"/>
                <a:ea typeface="Arial Unicode MS" panose="020B0604020202020204" pitchFamily="34" charset="-128"/>
                <a:cs typeface="Calibri" panose="020F0502020204030204" pitchFamily="34" charset="0"/>
              </a:rPr>
              <a:t>Le salaire perçu est </a:t>
            </a:r>
            <a:r>
              <a:rPr lang="fr-FR" sz="1600" b="1" dirty="0">
                <a:solidFill>
                  <a:srgbClr val="002542"/>
                </a:solidFill>
                <a:latin typeface="Gotham"/>
                <a:ea typeface="Arial Unicode MS" panose="020B0604020202020204" pitchFamily="34" charset="-128"/>
                <a:cs typeface="Calibri" panose="020F0502020204030204" pitchFamily="34" charset="0"/>
              </a:rPr>
              <a:t>exonéré d'impôts </a:t>
            </a:r>
            <a:r>
              <a:rPr lang="fr-FR" sz="1600" dirty="0">
                <a:solidFill>
                  <a:srgbClr val="002542"/>
                </a:solidFill>
                <a:latin typeface="Gotham"/>
                <a:ea typeface="Arial Unicode MS" panose="020B0604020202020204" pitchFamily="34" charset="-128"/>
                <a:cs typeface="Calibri" panose="020F0502020204030204" pitchFamily="34" charset="0"/>
              </a:rPr>
              <a:t>sur le revenu (</a:t>
            </a:r>
            <a:r>
              <a:rPr lang="fr-FR" sz="1600" i="1" dirty="0">
                <a:solidFill>
                  <a:srgbClr val="002542"/>
                </a:solidFill>
                <a:latin typeface="Gotham"/>
                <a:ea typeface="Arial Unicode MS" panose="020B0604020202020204" pitchFamily="34" charset="-128"/>
                <a:cs typeface="Calibri" panose="020F0502020204030204" pitchFamily="34" charset="0"/>
              </a:rPr>
              <a:t>dans une limite égale au montant annuel du SMIC)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3A3459-680A-42CF-85AF-347B2ECDA8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472847" y="619"/>
            <a:ext cx="320675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2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11"/>
          <p:cNvPicPr/>
          <p:nvPr/>
        </p:nvPicPr>
        <p:blipFill>
          <a:blip r:embed="rId3"/>
          <a:stretch/>
        </p:blipFill>
        <p:spPr>
          <a:xfrm>
            <a:off x="212400" y="135360"/>
            <a:ext cx="5330880" cy="120132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22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3EC66F1-8FB1-426F-91AA-D5927FE6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13" y="1737101"/>
            <a:ext cx="7205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POINTS DE VIGILANCE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78301-C872-4F47-9208-7E8A0D78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83" y="249747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00">
              <a:solidFill>
                <a:srgbClr val="002542"/>
              </a:solidFill>
              <a:latin typeface="Gotha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8661-804A-47B1-9A9B-8AB300CA2E3A}"/>
              </a:ext>
            </a:extLst>
          </p:cNvPr>
          <p:cNvSpPr/>
          <p:nvPr/>
        </p:nvSpPr>
        <p:spPr>
          <a:xfrm>
            <a:off x="1416326" y="2323109"/>
            <a:ext cx="6311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Première difficulté rencontrée :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trouver une entreprise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qui accepte l'alternance !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Trouver une entreprise qui propose </a:t>
            </a: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un poste en relation directe avec votre formation théorique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Charge de travail 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: savoir jongler entre 2 agendas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Rythme</a:t>
            </a: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 particulièrement intense, plus de vacances scolaires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Motivation exigée, agenda organisé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5711DC-56B4-4A54-9DF4-9F6BD5645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57" y="-95402"/>
            <a:ext cx="1894385" cy="18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23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3EC66F1-8FB1-426F-91AA-D5927FE6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13" y="608138"/>
            <a:ext cx="72059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AVANTAGES POUR L’EMPLOYEUR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&gt;&gt; </a:t>
            </a:r>
            <a:r>
              <a:rPr lang="fr-FR" sz="24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hlinkClick r:id="rId3"/>
              </a:rPr>
              <a:t>Témoignage en vidéo</a:t>
            </a:r>
            <a:endParaRPr lang="fr-FR" sz="2400" b="1" dirty="0">
              <a:solidFill>
                <a:srgbClr val="E73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78301-C872-4F47-9208-7E8A0D78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6455" y="2278844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00">
              <a:solidFill>
                <a:srgbClr val="002542"/>
              </a:solidFill>
              <a:latin typeface="Gotha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8661-804A-47B1-9A9B-8AB300CA2E3A}"/>
              </a:ext>
            </a:extLst>
          </p:cNvPr>
          <p:cNvSpPr/>
          <p:nvPr/>
        </p:nvSpPr>
        <p:spPr>
          <a:xfrm>
            <a:off x="1269725" y="2045165"/>
            <a:ext cx="66045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Recruter un </a:t>
            </a:r>
            <a:r>
              <a:rPr lang="fr-FR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salarié motivé et présélectionné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Bénéficier de </a:t>
            </a:r>
            <a:r>
              <a:rPr lang="fr-FR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conditions financières et contractuelles avantageuses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Renouveler les savoir-faire de l’entreprise </a:t>
            </a:r>
            <a:r>
              <a:rPr lang="fr-FR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(regard neuf, nouvelles méthodes, actualisation des connaissances,…)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Tester un jeune (ou un adulte) en situation avant </a:t>
            </a:r>
            <a:r>
              <a:rPr lang="fr-FR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d’envisager une embauche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Faire face à un </a:t>
            </a:r>
            <a:r>
              <a:rPr lang="fr-FR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accroissement d’activité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</a:pPr>
            <a:endParaRPr lang="fr-FR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05104335-55DD-44CF-812D-179412D450F3}"/>
              </a:ext>
            </a:extLst>
          </p:cNvPr>
          <p:cNvSpPr/>
          <p:nvPr/>
        </p:nvSpPr>
        <p:spPr>
          <a:xfrm rot="20883952">
            <a:off x="4296223" y="5415272"/>
            <a:ext cx="3385523" cy="10773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A noter</a:t>
            </a:r>
          </a:p>
          <a:p>
            <a:pPr algn="ctr"/>
            <a:r>
              <a:rPr lang="fr-FR" sz="1400" b="1" dirty="0">
                <a:solidFill>
                  <a:schemeClr val="bg1">
                    <a:lumMod val="95000"/>
                  </a:schemeClr>
                </a:solidFill>
                <a:latin typeface="Gotham"/>
                <a:cs typeface="Calibri" panose="020F0502020204030204" pitchFamily="34" charset="0"/>
              </a:rPr>
              <a:t>Environ 1 contrat sur 2 se finalise avec un contrat d’embauche dans l’entreprise d’accueil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26A333-074A-45AF-8840-7DBDDC61D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57040" cy="1369512"/>
          </a:xfrm>
          <a:prstGeom prst="rect">
            <a:avLst/>
          </a:prstGeom>
        </p:spPr>
      </p:pic>
      <p:sp>
        <p:nvSpPr>
          <p:cNvPr id="12" name="Image 16">
            <a:extLst>
              <a:ext uri="{FF2B5EF4-FFF2-40B4-BE49-F238E27FC236}">
                <a16:creationId xmlns:a16="http://schemas.microsoft.com/office/drawing/2014/main" id="{C534588C-686D-48CC-B42B-47A150D2FD6E}"/>
              </a:ext>
            </a:extLst>
          </p:cNvPr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42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11"/>
          <p:cNvPicPr/>
          <p:nvPr/>
        </p:nvPicPr>
        <p:blipFill>
          <a:blip r:embed="rId3"/>
          <a:stretch/>
        </p:blipFill>
        <p:spPr>
          <a:xfrm>
            <a:off x="212400" y="135360"/>
            <a:ext cx="5330880" cy="120132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24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9067B-302E-410B-B80F-AA2B30A0B638}"/>
              </a:ext>
            </a:extLst>
          </p:cNvPr>
          <p:cNvSpPr/>
          <p:nvPr/>
        </p:nvSpPr>
        <p:spPr>
          <a:xfrm>
            <a:off x="1421295" y="1525523"/>
            <a:ext cx="65101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cap="all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10</a:t>
            </a:r>
            <a:r>
              <a:rPr lang="fr-FR" sz="2000" b="1" dirty="0">
                <a:solidFill>
                  <a:srgbClr val="7F7F7F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2400" b="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INFOS PRATIQUES</a:t>
            </a:r>
          </a:p>
          <a:p>
            <a:endParaRPr lang="fr-FR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Infos sur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le logement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les transports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la sécurité sociale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les aides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l’aide au permis de conduire…</a:t>
            </a:r>
          </a:p>
          <a:p>
            <a:endParaRPr lang="fr-FR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2542"/>
                </a:solidFill>
                <a:latin typeface="Gotham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www.formasup-smb.fr/apprentis/infos-pratiques</a:t>
            </a:r>
            <a:endParaRPr lang="fr-FR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endParaRPr lang="fr-FR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endParaRPr lang="fr-FR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fr-FR" b="1" dirty="0">
                <a:solidFill>
                  <a:srgbClr val="E7344C"/>
                </a:solidFill>
                <a:latin typeface="Gotham"/>
              </a:rPr>
              <a:t>Une équipe à la disposition des apprentis</a:t>
            </a:r>
          </a:p>
          <a:p>
            <a:pPr algn="ctr">
              <a:defRPr/>
            </a:pPr>
            <a:endParaRPr lang="fr-FR" b="1" dirty="0">
              <a:solidFill>
                <a:srgbClr val="E7344C"/>
              </a:solidFill>
              <a:latin typeface="Gotham"/>
            </a:endParaRPr>
          </a:p>
          <a:p>
            <a:pPr marL="285750" indent="-285750" algn="ctr">
              <a:buFont typeface="ZapfDingbats" pitchFamily="82" charset="2"/>
              <a:buChar char="("/>
              <a:defRPr/>
            </a:pPr>
            <a:r>
              <a:rPr lang="fr-FR" b="1" dirty="0">
                <a:solidFill>
                  <a:srgbClr val="002542"/>
                </a:solidFill>
                <a:latin typeface="Gotham"/>
              </a:rPr>
              <a:t>04 50 09 22 40</a:t>
            </a:r>
          </a:p>
          <a:p>
            <a:pPr algn="ctr">
              <a:defRPr/>
            </a:pPr>
            <a:r>
              <a:rPr lang="fr-FR" b="1" dirty="0">
                <a:solidFill>
                  <a:srgbClr val="002542"/>
                </a:solidFill>
                <a:latin typeface="Gotham"/>
              </a:rPr>
              <a:t>@ contact@formasup-smb.fr</a:t>
            </a:r>
          </a:p>
          <a:p>
            <a:endParaRPr lang="fr-FR" b="1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DB55CBE0-5D88-48C8-A6E3-DA7C6BA6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134">
            <a:off x="5456489" y="1510386"/>
            <a:ext cx="3052501" cy="30033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502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25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B7FA6D1-5BCB-4854-B388-6A4A30F2457F}"/>
              </a:ext>
            </a:extLst>
          </p:cNvPr>
          <p:cNvSpPr txBox="1">
            <a:spLocks/>
          </p:cNvSpPr>
          <p:nvPr/>
        </p:nvSpPr>
        <p:spPr>
          <a:xfrm>
            <a:off x="173290" y="136800"/>
            <a:ext cx="6700734" cy="368753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800" kern="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Contact Service Formation Continue pour votre inscription administrative :</a:t>
            </a:r>
          </a:p>
          <a:p>
            <a:pPr algn="ctr">
              <a:buFontTx/>
              <a:buChar char="-"/>
              <a:defRPr/>
            </a:pPr>
            <a:r>
              <a:rPr lang="fr-FR" sz="2800" b="1" kern="0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Certificat de scolarité</a:t>
            </a:r>
          </a:p>
          <a:p>
            <a:pPr algn="ctr">
              <a:buFontTx/>
              <a:buChar char="-"/>
              <a:defRPr/>
            </a:pPr>
            <a:r>
              <a:rPr lang="fr-FR" sz="2800" b="1" kern="0" dirty="0">
                <a:solidFill>
                  <a:srgbClr val="E7344C"/>
                </a:solidFill>
                <a:latin typeface="Gotham"/>
                <a:cs typeface="Calibri" panose="020F0502020204030204" pitchFamily="34" charset="0"/>
              </a:rPr>
              <a:t>Carte étudiante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800" kern="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Rose Marie DUPUIS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800" kern="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rose-marie.dupuis@univ-smb.fr</a:t>
            </a:r>
            <a:endParaRPr lang="fr-FR" sz="2800" kern="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sz="2800" kern="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800" kern="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Contact </a:t>
            </a:r>
            <a:r>
              <a:rPr lang="fr-FR" sz="2800" kern="0" dirty="0" err="1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FormaSup</a:t>
            </a:r>
            <a:endParaRPr lang="fr-FR" sz="2800" kern="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800" kern="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Marine ROUET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800" kern="0" dirty="0">
                <a:solidFill>
                  <a:srgbClr val="FF0000"/>
                </a:solidFill>
                <a:latin typeface="Gotham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mrouet@formasup-smb.fr</a:t>
            </a:r>
            <a:endParaRPr lang="fr-FR" sz="2800" kern="0" dirty="0">
              <a:solidFill>
                <a:srgbClr val="FF0000"/>
              </a:solidFill>
              <a:latin typeface="Gotham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800" kern="0" dirty="0">
                <a:solidFill>
                  <a:srgbClr val="FF0000"/>
                </a:solidFill>
                <a:latin typeface="Gotham"/>
                <a:cs typeface="Calibri" panose="020F0502020204030204" pitchFamily="34" charset="0"/>
              </a:rPr>
              <a:t>04 79 75 85 93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sz="2800" kern="0" dirty="0">
              <a:solidFill>
                <a:srgbClr val="002542"/>
              </a:solidFill>
              <a:latin typeface="Gotham"/>
              <a:cs typeface="Calibri" panose="020F0502020204030204" pitchFamily="34" charset="0"/>
            </a:endParaRPr>
          </a:p>
        </p:txBody>
      </p:sp>
      <p:sp>
        <p:nvSpPr>
          <p:cNvPr id="7" name="Image 16">
            <a:extLst>
              <a:ext uri="{FF2B5EF4-FFF2-40B4-BE49-F238E27FC236}">
                <a16:creationId xmlns:a16="http://schemas.microsoft.com/office/drawing/2014/main" id="{6CF72F28-FD99-4283-8FB7-4EDEE08D80F5}"/>
              </a:ext>
            </a:extLst>
          </p:cNvPr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582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-1" y="-1"/>
            <a:ext cx="1708107" cy="17081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6639590" y="1810427"/>
            <a:ext cx="3339214" cy="166960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1" y="5290460"/>
            <a:ext cx="9144000" cy="1567540"/>
          </a:xfrm>
          <a:prstGeom prst="rect">
            <a:avLst/>
          </a:prstGeom>
          <a:solidFill>
            <a:srgbClr val="F8F4E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-1" y="4506112"/>
            <a:ext cx="787442" cy="78744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900120" y="5646816"/>
            <a:ext cx="4729530" cy="563530"/>
            <a:chOff x="0" y="0"/>
            <a:chExt cx="3410788" cy="406400"/>
          </a:xfrm>
        </p:grpSpPr>
        <p:sp>
          <p:nvSpPr>
            <p:cNvPr id="7" name="Freeform 7"/>
            <p:cNvSpPr/>
            <p:nvPr/>
          </p:nvSpPr>
          <p:spPr>
            <a:xfrm>
              <a:off x="17780" y="22860"/>
              <a:ext cx="3385388" cy="360680"/>
            </a:xfrm>
            <a:custGeom>
              <a:avLst/>
              <a:gdLst/>
              <a:ahLst/>
              <a:cxnLst/>
              <a:rect l="l" t="t" r="r" b="b"/>
              <a:pathLst>
                <a:path w="3385388" h="360680">
                  <a:moveTo>
                    <a:pt x="3385388" y="180340"/>
                  </a:moveTo>
                  <a:cubicBezTo>
                    <a:pt x="3385388" y="81280"/>
                    <a:pt x="3305378" y="0"/>
                    <a:pt x="320504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205048" y="360680"/>
                  </a:lnTo>
                  <a:cubicBezTo>
                    <a:pt x="3304108" y="360680"/>
                    <a:pt x="3385388" y="279400"/>
                    <a:pt x="3385388" y="180340"/>
                  </a:cubicBezTo>
                  <a:close/>
                </a:path>
              </a:pathLst>
            </a:custGeom>
            <a:solidFill>
              <a:srgbClr val="454699">
                <a:alpha val="11765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191301" y="5687432"/>
            <a:ext cx="495056" cy="495056"/>
            <a:chOff x="0" y="0"/>
            <a:chExt cx="1320150" cy="132015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20150" cy="132015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96443" y="196443"/>
              <a:ext cx="927263" cy="927263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805030" y="771967"/>
            <a:ext cx="6633798" cy="387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7200" b="1" spc="-63" dirty="0">
                <a:solidFill>
                  <a:srgbClr val="002060"/>
                </a:solidFill>
                <a:latin typeface="League Spartan Bold"/>
              </a:rPr>
              <a:t>Booster </a:t>
            </a:r>
            <a:r>
              <a:rPr lang="en-US" sz="7200" b="1" spc="-63" dirty="0" err="1">
                <a:solidFill>
                  <a:srgbClr val="002060"/>
                </a:solidFill>
                <a:latin typeface="League Spartan Bold"/>
              </a:rPr>
              <a:t>sa</a:t>
            </a:r>
            <a:r>
              <a:rPr lang="en-US" sz="7200" b="1" spc="-63" dirty="0">
                <a:solidFill>
                  <a:srgbClr val="002060"/>
                </a:solidFill>
                <a:latin typeface="League Spartan Bold"/>
              </a:rPr>
              <a:t> recherche </a:t>
            </a:r>
            <a:r>
              <a:rPr lang="en-US" sz="7200" b="1" spc="-63" dirty="0" err="1">
                <a:solidFill>
                  <a:srgbClr val="002060"/>
                </a:solidFill>
                <a:latin typeface="League Spartan Bold"/>
              </a:rPr>
              <a:t>d'alternance</a:t>
            </a:r>
            <a:endParaRPr lang="en-US" sz="7200" b="1" spc="-63" dirty="0">
              <a:solidFill>
                <a:srgbClr val="002060"/>
              </a:solidFill>
              <a:latin typeface="League Spartan Bold"/>
            </a:endParaRPr>
          </a:p>
          <a:p>
            <a:pPr>
              <a:lnSpc>
                <a:spcPts val="7500"/>
              </a:lnSpc>
            </a:pPr>
            <a:r>
              <a:rPr lang="en-US" sz="7200" b="1" spc="-63" dirty="0">
                <a:solidFill>
                  <a:srgbClr val="002060"/>
                </a:solidFill>
                <a:latin typeface="League Spartan Bold"/>
              </a:rPr>
              <a:t>avec le BAIP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 l="968" r="968"/>
          <a:stretch>
            <a:fillRect/>
          </a:stretch>
        </p:blipFill>
        <p:spPr>
          <a:xfrm>
            <a:off x="319041" y="5628183"/>
            <a:ext cx="2069015" cy="77763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104341" y="5811209"/>
            <a:ext cx="3907393" cy="23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0"/>
              </a:lnSpc>
            </a:pPr>
            <a:r>
              <a:rPr lang="en-US" sz="1450" dirty="0">
                <a:solidFill>
                  <a:srgbClr val="0042FF"/>
                </a:solidFill>
                <a:latin typeface="Open Sans Bold"/>
              </a:rPr>
              <a:t>Bureau </a:t>
            </a:r>
            <a:r>
              <a:rPr lang="en-US" sz="1450" dirty="0" err="1">
                <a:solidFill>
                  <a:srgbClr val="0042FF"/>
                </a:solidFill>
                <a:latin typeface="Open Sans Bold"/>
              </a:rPr>
              <a:t>d'Aide</a:t>
            </a:r>
            <a:r>
              <a:rPr lang="en-US" sz="1450" dirty="0">
                <a:solidFill>
                  <a:srgbClr val="0042FF"/>
                </a:solidFill>
                <a:latin typeface="Open Sans Bold"/>
              </a:rPr>
              <a:t> à </a:t>
            </a:r>
            <a:r>
              <a:rPr lang="en-US" sz="1450" dirty="0" err="1">
                <a:solidFill>
                  <a:srgbClr val="0042FF"/>
                </a:solidFill>
                <a:latin typeface="Open Sans Bold"/>
              </a:rPr>
              <a:t>l'Insertion</a:t>
            </a:r>
            <a:r>
              <a:rPr lang="en-US" sz="1450" dirty="0">
                <a:solidFill>
                  <a:srgbClr val="0042FF"/>
                </a:solidFill>
                <a:latin typeface="Open Sans Bold"/>
              </a:rPr>
              <a:t> </a:t>
            </a:r>
            <a:r>
              <a:rPr lang="en-US" sz="1450" dirty="0" err="1">
                <a:solidFill>
                  <a:srgbClr val="0042FF"/>
                </a:solidFill>
                <a:latin typeface="Open Sans Bold"/>
              </a:rPr>
              <a:t>Professionnelle</a:t>
            </a:r>
            <a:endParaRPr lang="en-US" sz="1450" dirty="0">
              <a:solidFill>
                <a:srgbClr val="0042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0908" y="5010620"/>
            <a:ext cx="948742" cy="530776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79092" y="5082058"/>
            <a:ext cx="387900" cy="38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5644470" y="6468782"/>
            <a:ext cx="778435" cy="389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600"/>
          <a:stretch>
            <a:fillRect/>
          </a:stretch>
        </p:blipFill>
        <p:spPr>
          <a:xfrm rot="-5400000">
            <a:off x="8284081" y="3526619"/>
            <a:ext cx="1151171" cy="568668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17CA75C9-B8E9-4CC5-9208-9D8FEF62F8F2}"/>
              </a:ext>
            </a:extLst>
          </p:cNvPr>
          <p:cNvSpPr txBox="1"/>
          <p:nvPr/>
        </p:nvSpPr>
        <p:spPr>
          <a:xfrm>
            <a:off x="3230637" y="608494"/>
            <a:ext cx="533384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6000" b="1" dirty="0">
                <a:solidFill>
                  <a:srgbClr val="454699"/>
                </a:solidFill>
                <a:latin typeface="League Spartan Bold"/>
              </a:rPr>
              <a:t>ÉTAPE 1. FAIRE </a:t>
            </a:r>
          </a:p>
          <a:p>
            <a:pPr algn="r">
              <a:spcBef>
                <a:spcPct val="0"/>
              </a:spcBef>
            </a:pPr>
            <a:r>
              <a:rPr lang="en-US" sz="6000" b="1" dirty="0">
                <a:solidFill>
                  <a:srgbClr val="454699"/>
                </a:solidFill>
                <a:latin typeface="League Spartan Bold"/>
              </a:rPr>
              <a:t>LE POINT</a:t>
            </a:r>
          </a:p>
        </p:txBody>
      </p:sp>
    </p:spTree>
    <p:extLst>
      <p:ext uri="{BB962C8B-B14F-4D97-AF65-F5344CB8AC3E}">
        <p14:creationId xmlns:p14="http://schemas.microsoft.com/office/powerpoint/2010/main" val="3096977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50034" y="1608218"/>
            <a:ext cx="968067" cy="9680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95706" y="2125313"/>
            <a:ext cx="2522395" cy="3344508"/>
            <a:chOff x="0" y="0"/>
            <a:chExt cx="1173225" cy="15556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78675" y="1630818"/>
            <a:ext cx="968067" cy="968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17133" y="1210342"/>
            <a:ext cx="259218" cy="25921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346096" y="2153698"/>
            <a:ext cx="2522395" cy="3344508"/>
            <a:chOff x="0" y="0"/>
            <a:chExt cx="1173225" cy="15556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49005" y="1608217"/>
            <a:ext cx="968067" cy="9680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63881" y="1210342"/>
            <a:ext cx="259218" cy="25921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059812" y="2169232"/>
            <a:ext cx="2522395" cy="3344508"/>
            <a:chOff x="0" y="0"/>
            <a:chExt cx="1173225" cy="15556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04598" y="1210342"/>
            <a:ext cx="259218" cy="2592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3727" y="188721"/>
            <a:ext cx="1135856" cy="154713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840431" y="2553997"/>
            <a:ext cx="2032943" cy="2743922"/>
            <a:chOff x="0" y="-19049"/>
            <a:chExt cx="5421181" cy="731712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49"/>
              <a:ext cx="5421181" cy="700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5"/>
                </a:lnSpc>
                <a:spcBef>
                  <a:spcPct val="0"/>
                </a:spcBef>
              </a:pPr>
              <a:r>
                <a:rPr lang="en-US" sz="1750" dirty="0">
                  <a:solidFill>
                    <a:srgbClr val="454699"/>
                  </a:solidFill>
                  <a:latin typeface="League Spartan"/>
                </a:rPr>
                <a:t>SUR MOI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90337"/>
              <a:ext cx="5421181" cy="6407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13055" lvl="1" indent="-156527">
                <a:lnSpc>
                  <a:spcPts val="2059"/>
                </a:lnSpc>
                <a:buFont typeface="Arial"/>
                <a:buChar char="•"/>
              </a:pP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qualités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,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atouts</a:t>
              </a:r>
              <a:endParaRPr lang="en-US" sz="1450" dirty="0">
                <a:solidFill>
                  <a:srgbClr val="454699"/>
                </a:solidFill>
                <a:latin typeface="Roboto"/>
              </a:endParaRPr>
            </a:p>
            <a:p>
              <a:pPr marL="313055" lvl="1" indent="-156527">
                <a:lnSpc>
                  <a:spcPts val="2059"/>
                </a:lnSpc>
                <a:buFont typeface="Arial"/>
                <a:buChar char="•"/>
              </a:pP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Ce qui me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démarque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des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autres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candidats</a:t>
              </a:r>
              <a:endParaRPr lang="en-US" sz="1450" dirty="0">
                <a:solidFill>
                  <a:srgbClr val="454699"/>
                </a:solidFill>
                <a:latin typeface="Roboto"/>
              </a:endParaRPr>
            </a:p>
            <a:p>
              <a:pPr marL="313055" lvl="1" indent="-156527">
                <a:lnSpc>
                  <a:spcPts val="2059"/>
                </a:lnSpc>
                <a:buFont typeface="Arial"/>
                <a:buChar char="•"/>
              </a:pP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connaissances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,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compétences</a:t>
              </a:r>
              <a:endParaRPr lang="en-US" sz="1450" dirty="0">
                <a:solidFill>
                  <a:srgbClr val="454699"/>
                </a:solidFill>
                <a:latin typeface="Roboto"/>
              </a:endParaRPr>
            </a:p>
            <a:p>
              <a:pPr marL="313055" lvl="1" indent="-156527">
                <a:lnSpc>
                  <a:spcPts val="2059"/>
                </a:lnSpc>
                <a:buFont typeface="Arial"/>
                <a:buChar char="•"/>
              </a:pP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valeurs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,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centres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d’intérêts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…</a:t>
              </a:r>
            </a:p>
            <a:p>
              <a:pPr>
                <a:lnSpc>
                  <a:spcPts val="2059"/>
                </a:lnSpc>
                <a:spcBef>
                  <a:spcPct val="0"/>
                </a:spcBef>
              </a:pPr>
              <a:endParaRPr lang="en-US" sz="1450" dirty="0">
                <a:solidFill>
                  <a:srgbClr val="454699"/>
                </a:solidFill>
                <a:latin typeface="Roboto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497970" y="2520828"/>
            <a:ext cx="2148060" cy="2119653"/>
            <a:chOff x="0" y="-1254064"/>
            <a:chExt cx="5728160" cy="565241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254064"/>
              <a:ext cx="5728160" cy="755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1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454699"/>
                  </a:solidFill>
                  <a:latin typeface="League Spartan Bold"/>
                </a:rPr>
                <a:t>SUR MON PROJET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93742"/>
              <a:ext cx="5728160" cy="3704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30781" lvl="1" indent="-165391">
                <a:lnSpc>
                  <a:spcPts val="2176"/>
                </a:lnSpc>
                <a:buFont typeface="Arial"/>
                <a:buChar char="•"/>
              </a:pPr>
              <a:r>
                <a:rPr lang="en-US" sz="1532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532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532" dirty="0" err="1">
                  <a:solidFill>
                    <a:srgbClr val="454699"/>
                  </a:solidFill>
                  <a:latin typeface="Roboto"/>
                </a:rPr>
                <a:t>objectifs</a:t>
              </a:r>
              <a:r>
                <a:rPr lang="en-US" sz="1532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532" dirty="0" err="1">
                  <a:solidFill>
                    <a:srgbClr val="454699"/>
                  </a:solidFill>
                  <a:latin typeface="Roboto"/>
                </a:rPr>
                <a:t>professionnels</a:t>
              </a:r>
              <a:endParaRPr lang="en-US" sz="1532" dirty="0">
                <a:solidFill>
                  <a:srgbClr val="454699"/>
                </a:solidFill>
                <a:latin typeface="Roboto"/>
              </a:endParaRPr>
            </a:p>
            <a:p>
              <a:pPr marL="330781" lvl="1" indent="-165391">
                <a:lnSpc>
                  <a:spcPts val="2176"/>
                </a:lnSpc>
                <a:buFont typeface="Arial"/>
                <a:buChar char="•"/>
              </a:pPr>
              <a:r>
                <a:rPr lang="en-US" sz="1532" dirty="0">
                  <a:solidFill>
                    <a:srgbClr val="454699"/>
                  </a:solidFill>
                  <a:latin typeface="Roboto"/>
                </a:rPr>
                <a:t>Métiers </a:t>
              </a:r>
              <a:r>
                <a:rPr lang="en-US" sz="1532" dirty="0" err="1">
                  <a:solidFill>
                    <a:srgbClr val="454699"/>
                  </a:solidFill>
                  <a:latin typeface="Roboto"/>
                </a:rPr>
                <a:t>visés</a:t>
              </a:r>
              <a:endParaRPr lang="en-US" sz="1532" dirty="0">
                <a:solidFill>
                  <a:srgbClr val="454699"/>
                </a:solidFill>
                <a:latin typeface="Roboto"/>
              </a:endParaRPr>
            </a:p>
            <a:p>
              <a:pPr marL="330781" lvl="1" indent="-165391">
                <a:lnSpc>
                  <a:spcPts val="2176"/>
                </a:lnSpc>
                <a:buFont typeface="Arial"/>
                <a:buChar char="•"/>
              </a:pPr>
              <a:r>
                <a:rPr lang="en-US" sz="1532" dirty="0" err="1">
                  <a:solidFill>
                    <a:srgbClr val="454699"/>
                  </a:solidFill>
                  <a:latin typeface="Roboto"/>
                </a:rPr>
                <a:t>Secteurs</a:t>
              </a:r>
              <a:r>
                <a:rPr lang="en-US" sz="1532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532" dirty="0" err="1">
                  <a:solidFill>
                    <a:srgbClr val="454699"/>
                  </a:solidFill>
                  <a:latin typeface="Roboto"/>
                </a:rPr>
                <a:t>d'activité</a:t>
              </a:r>
              <a:r>
                <a:rPr lang="en-US" sz="1532" dirty="0">
                  <a:solidFill>
                    <a:srgbClr val="454699"/>
                  </a:solidFill>
                  <a:latin typeface="Roboto"/>
                </a:rPr>
                <a:t>...</a:t>
              </a:r>
            </a:p>
            <a:p>
              <a:pPr>
                <a:lnSpc>
                  <a:spcPts val="2176"/>
                </a:lnSpc>
                <a:spcBef>
                  <a:spcPct val="0"/>
                </a:spcBef>
              </a:pPr>
              <a:endParaRPr lang="en-US" sz="1532" dirty="0">
                <a:solidFill>
                  <a:srgbClr val="454699"/>
                </a:solidFill>
                <a:latin typeface="Roboto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232724" y="2518292"/>
            <a:ext cx="2032943" cy="2779627"/>
            <a:chOff x="0" y="-19051"/>
            <a:chExt cx="5421181" cy="741233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9051"/>
              <a:ext cx="5421181" cy="1516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2"/>
                </a:lnSpc>
                <a:spcBef>
                  <a:spcPct val="0"/>
                </a:spcBef>
              </a:pPr>
              <a:r>
                <a:rPr lang="en-US" sz="1795" dirty="0">
                  <a:solidFill>
                    <a:srgbClr val="454699"/>
                  </a:solidFill>
                  <a:latin typeface="League Spartan Bold"/>
                </a:rPr>
                <a:t>SUR MES CONTRAINTES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780639"/>
              <a:ext cx="5421181" cy="5612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13055" lvl="1" indent="-156527">
                <a:lnSpc>
                  <a:spcPts val="2059"/>
                </a:lnSpc>
                <a:buFont typeface="Arial"/>
                <a:buChar char="•"/>
              </a:pP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Zone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géographique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fonction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de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mes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possibilités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de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déplacements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et de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logement</a:t>
              </a:r>
              <a:endParaRPr lang="en-US" sz="1450" dirty="0">
                <a:solidFill>
                  <a:srgbClr val="454699"/>
                </a:solidFill>
                <a:latin typeface="Roboto"/>
              </a:endParaRPr>
            </a:p>
            <a:p>
              <a:pPr marL="313055" lvl="1" indent="-156527">
                <a:lnSpc>
                  <a:spcPts val="2059"/>
                </a:lnSpc>
                <a:buFont typeface="Arial"/>
                <a:buChar char="•"/>
              </a:pP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Contraintes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450" dirty="0" err="1">
                  <a:solidFill>
                    <a:srgbClr val="454699"/>
                  </a:solidFill>
                  <a:latin typeface="Roboto"/>
                </a:rPr>
                <a:t>horaires</a:t>
              </a:r>
              <a:r>
                <a:rPr lang="en-US" sz="1450" dirty="0">
                  <a:solidFill>
                    <a:srgbClr val="454699"/>
                  </a:solidFill>
                  <a:latin typeface="Roboto"/>
                </a:rPr>
                <a:t>...</a:t>
              </a:r>
            </a:p>
            <a:p>
              <a:pPr>
                <a:lnSpc>
                  <a:spcPts val="1775"/>
                </a:lnSpc>
                <a:spcBef>
                  <a:spcPct val="0"/>
                </a:spcBef>
              </a:pPr>
              <a:endParaRPr lang="en-US" sz="1450" dirty="0">
                <a:solidFill>
                  <a:srgbClr val="454699"/>
                </a:solidFill>
                <a:latin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0908" y="5010620"/>
            <a:ext cx="948742" cy="530776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79092" y="5082058"/>
            <a:ext cx="387900" cy="38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36813" y="5139779"/>
            <a:ext cx="272458" cy="2724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73834" y="513934"/>
            <a:ext cx="3545865" cy="188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QUELQUES SITES DE RÉFÉRENCE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75905" y="1371600"/>
            <a:ext cx="4781722" cy="2236966"/>
            <a:chOff x="0" y="0"/>
            <a:chExt cx="3872212" cy="16013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72212" cy="1601388"/>
            </a:xfrm>
            <a:custGeom>
              <a:avLst/>
              <a:gdLst/>
              <a:ahLst/>
              <a:cxnLst/>
              <a:rect l="l" t="t" r="r" b="b"/>
              <a:pathLst>
                <a:path w="3872212" h="1601388">
                  <a:moveTo>
                    <a:pt x="3747752" y="1601388"/>
                  </a:moveTo>
                  <a:lnTo>
                    <a:pt x="124460" y="1601388"/>
                  </a:lnTo>
                  <a:cubicBezTo>
                    <a:pt x="55880" y="1601388"/>
                    <a:pt x="0" y="1545508"/>
                    <a:pt x="0" y="14769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47752" y="0"/>
                  </a:lnTo>
                  <a:cubicBezTo>
                    <a:pt x="3816332" y="0"/>
                    <a:pt x="3872212" y="55880"/>
                    <a:pt x="3872212" y="124460"/>
                  </a:cubicBezTo>
                  <a:lnTo>
                    <a:pt x="3872212" y="1476928"/>
                  </a:lnTo>
                  <a:cubicBezTo>
                    <a:pt x="3872212" y="1545508"/>
                    <a:pt x="3816332" y="1601388"/>
                    <a:pt x="3747752" y="1601388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45128" y="1453999"/>
            <a:ext cx="4430991" cy="161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6"/>
              </a:lnSpc>
            </a:pPr>
            <a:r>
              <a:rPr lang="en-US" sz="1648" b="1" u="sng" dirty="0">
                <a:solidFill>
                  <a:srgbClr val="E8B0E4"/>
                </a:solidFill>
                <a:latin typeface="League Spartan Bold"/>
              </a:rPr>
              <a:t>POUR VISER UN MÉTIER</a:t>
            </a:r>
          </a:p>
          <a:p>
            <a:pPr>
              <a:lnSpc>
                <a:spcPts val="2076"/>
              </a:lnSpc>
            </a:pPr>
            <a:endParaRPr lang="en-US" sz="1648" dirty="0">
              <a:solidFill>
                <a:srgbClr val="E8B0E4"/>
              </a:solidFill>
              <a:latin typeface="League Spartan Bold"/>
            </a:endParaRPr>
          </a:p>
          <a:p>
            <a:pPr>
              <a:lnSpc>
                <a:spcPts val="945"/>
              </a:lnSpc>
            </a:pPr>
            <a:endParaRPr lang="en-US" sz="1648" dirty="0">
              <a:solidFill>
                <a:srgbClr val="E8B0E4"/>
              </a:solidFill>
              <a:latin typeface="League Spartan Bold"/>
            </a:endParaRPr>
          </a:p>
          <a:p>
            <a:pPr>
              <a:lnSpc>
                <a:spcPts val="2565"/>
              </a:lnSpc>
            </a:pPr>
            <a:r>
              <a:rPr lang="en-US" sz="1500" u="sng" dirty="0">
                <a:solidFill>
                  <a:srgbClr val="454699"/>
                </a:solidFill>
                <a:latin typeface="League Spartan Bold"/>
                <a:hlinkClick r:id="rId9" tooltip="https://www.pole-emploi.fr/candidat/decouvrir-le-marche-du-travail/les-fiches-metiers.html"/>
              </a:rPr>
              <a:t>FICHES ROME</a:t>
            </a:r>
          </a:p>
          <a:p>
            <a:pPr>
              <a:lnSpc>
                <a:spcPts val="2565"/>
              </a:lnSpc>
            </a:pPr>
            <a:r>
              <a:rPr lang="en-US" sz="1500" dirty="0">
                <a:solidFill>
                  <a:srgbClr val="454699"/>
                </a:solidFill>
                <a:latin typeface="League Spartan"/>
              </a:rPr>
              <a:t>O</a:t>
            </a:r>
            <a:r>
              <a:rPr lang="en-US" sz="1500" dirty="0">
                <a:solidFill>
                  <a:srgbClr val="454699"/>
                </a:solidFill>
                <a:latin typeface="League Spartan Bold"/>
              </a:rPr>
              <a:t>NISEP</a:t>
            </a:r>
          </a:p>
          <a:p>
            <a:pPr>
              <a:lnSpc>
                <a:spcPts val="2565"/>
              </a:lnSpc>
            </a:pPr>
            <a:r>
              <a:rPr lang="en-US" sz="1500" dirty="0" err="1">
                <a:solidFill>
                  <a:srgbClr val="454699"/>
                </a:solidFill>
                <a:latin typeface="League Spartan Bold"/>
              </a:rPr>
              <a:t>L’annuaire</a:t>
            </a:r>
            <a:r>
              <a:rPr lang="en-US" sz="1500" dirty="0">
                <a:solidFill>
                  <a:srgbClr val="454699"/>
                </a:solidFill>
                <a:latin typeface="League Spartan Bold"/>
              </a:rPr>
              <a:t> des métiers de </a:t>
            </a:r>
            <a:r>
              <a:rPr lang="en-US" sz="1500" dirty="0" err="1">
                <a:solidFill>
                  <a:srgbClr val="454699"/>
                </a:solidFill>
                <a:latin typeface="League Spartan Bold"/>
              </a:rPr>
              <a:t>l’Etudiant</a:t>
            </a:r>
            <a:endParaRPr lang="en-US" sz="1500" dirty="0">
              <a:solidFill>
                <a:srgbClr val="454699"/>
              </a:solidFill>
              <a:latin typeface="League Spartan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644470" y="6468782"/>
            <a:ext cx="778435" cy="389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50600"/>
          <a:stretch>
            <a:fillRect/>
          </a:stretch>
        </p:blipFill>
        <p:spPr>
          <a:xfrm rot="-5400000">
            <a:off x="8284081" y="3526619"/>
            <a:ext cx="1151171" cy="56866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802829" y="3724833"/>
            <a:ext cx="5015020" cy="2829892"/>
            <a:chOff x="0" y="0"/>
            <a:chExt cx="4867010" cy="20671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010" cy="2067146"/>
            </a:xfrm>
            <a:custGeom>
              <a:avLst/>
              <a:gdLst/>
              <a:ahLst/>
              <a:cxnLst/>
              <a:rect l="l" t="t" r="r" b="b"/>
              <a:pathLst>
                <a:path w="4867010" h="2067146">
                  <a:moveTo>
                    <a:pt x="4742550" y="2067146"/>
                  </a:moveTo>
                  <a:lnTo>
                    <a:pt x="124460" y="2067146"/>
                  </a:lnTo>
                  <a:cubicBezTo>
                    <a:pt x="55880" y="2067146"/>
                    <a:pt x="0" y="2011266"/>
                    <a:pt x="0" y="19426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42550" y="0"/>
                  </a:lnTo>
                  <a:cubicBezTo>
                    <a:pt x="4811130" y="0"/>
                    <a:pt x="4867010" y="55880"/>
                    <a:pt x="4867010" y="124460"/>
                  </a:cubicBezTo>
                  <a:lnTo>
                    <a:pt x="4867010" y="1942686"/>
                  </a:lnTo>
                  <a:cubicBezTo>
                    <a:pt x="4867010" y="2011266"/>
                    <a:pt x="4811130" y="2067146"/>
                    <a:pt x="4742550" y="2067146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169129" y="4244738"/>
            <a:ext cx="4397863" cy="158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6"/>
              </a:lnSpc>
            </a:pPr>
            <a:r>
              <a:rPr lang="en-US" sz="1648" b="1" u="sng" dirty="0">
                <a:solidFill>
                  <a:srgbClr val="E8B0E4"/>
                </a:solidFill>
                <a:latin typeface="League Spartan Bold"/>
              </a:rPr>
              <a:t>POUR CONNAITRE LE MARCHÉ EN LIEN AVEC UN MÉTIER OU UN SECTEUR D’ACTIVITÉ </a:t>
            </a:r>
          </a:p>
          <a:p>
            <a:pPr>
              <a:lnSpc>
                <a:spcPts val="1403"/>
              </a:lnSpc>
            </a:pPr>
            <a:endParaRPr lang="en-US" sz="1500" dirty="0">
              <a:solidFill>
                <a:srgbClr val="454699"/>
              </a:solidFill>
              <a:latin typeface="League Spartan Bold"/>
            </a:endParaRPr>
          </a:p>
          <a:p>
            <a:pPr>
              <a:lnSpc>
                <a:spcPts val="2524"/>
              </a:lnSpc>
            </a:pPr>
            <a:r>
              <a:rPr lang="en-US" sz="1350" dirty="0">
                <a:solidFill>
                  <a:srgbClr val="454699"/>
                </a:solidFill>
                <a:latin typeface="League Spartan Bold"/>
              </a:rPr>
              <a:t>COTÉ FORMATION</a:t>
            </a:r>
          </a:p>
          <a:p>
            <a:pPr>
              <a:lnSpc>
                <a:spcPts val="2524"/>
              </a:lnSpc>
            </a:pPr>
            <a:r>
              <a:rPr lang="en-US" sz="1350" u="sng" dirty="0">
                <a:solidFill>
                  <a:srgbClr val="454699"/>
                </a:solidFill>
                <a:latin typeface="League Spartan Bold"/>
                <a:hlinkClick r:id="rId14" tooltip="http://www.cleor.org"/>
              </a:rPr>
              <a:t>CLEOR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mage 15"/>
          <p:cNvSpPr/>
          <p:nvPr/>
        </p:nvSpPr>
        <p:spPr>
          <a:xfrm rot="2280600">
            <a:off x="2281320" y="5483160"/>
            <a:ext cx="4580640" cy="4093560"/>
          </a:xfrm>
          <a:custGeom>
            <a:avLst/>
            <a:gdLst/>
            <a:ahLst/>
            <a:cxnLst/>
            <a:rect l="l" t="t" r="r" b="b"/>
            <a:pathLst>
              <a:path w="5237472" h="4680470">
                <a:moveTo>
                  <a:pt x="4405753" y="4680470"/>
                </a:moveTo>
                <a:lnTo>
                  <a:pt x="5237472" y="4030542"/>
                </a:lnTo>
                <a:lnTo>
                  <a:pt x="5237472" y="4680470"/>
                </a:lnTo>
                <a:close/>
                <a:moveTo>
                  <a:pt x="0" y="4372373"/>
                </a:moveTo>
                <a:lnTo>
                  <a:pt x="240756" y="4680470"/>
                </a:lnTo>
                <a:lnTo>
                  <a:pt x="0" y="4680470"/>
                </a:lnTo>
                <a:close/>
                <a:moveTo>
                  <a:pt x="5182881" y="0"/>
                </a:moveTo>
                <a:lnTo>
                  <a:pt x="5237472" y="0"/>
                </a:lnTo>
                <a:lnTo>
                  <a:pt x="5237472" y="69860"/>
                </a:lnTo>
                <a:close/>
                <a:moveTo>
                  <a:pt x="0" y="0"/>
                </a:moveTo>
                <a:lnTo>
                  <a:pt x="4346850" y="0"/>
                </a:lnTo>
                <a:lnTo>
                  <a:pt x="0" y="339674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ZoneTexte 7"/>
          <p:cNvSpPr/>
          <p:nvPr/>
        </p:nvSpPr>
        <p:spPr>
          <a:xfrm>
            <a:off x="962280" y="2274840"/>
            <a:ext cx="721908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E7344C"/>
                </a:solidFill>
                <a:latin typeface="Gotham"/>
              </a:rPr>
              <a:t>DEPUIS PLUS DE 25 ANS, 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002542"/>
                </a:solidFill>
                <a:latin typeface="Gotham"/>
              </a:rPr>
              <a:t>FORMASUP EST L’INTERLOCUTEUR PRIVILÉGIÉ DES ACTEURS DE L’APPRENTISSAGE, 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002542"/>
                </a:solidFill>
                <a:latin typeface="Gotham"/>
              </a:rPr>
              <a:t>AFIN D’ASSURER EFFICACEMENT &amp;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002542"/>
                </a:solidFill>
                <a:latin typeface="Gotham"/>
              </a:rPr>
              <a:t>DE SIMPLIFIER LA GESTION DU DISPOSITIF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AB234C-6DF9-46EC-B751-B9007BDC4D9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46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0908" y="5010620"/>
            <a:ext cx="948742" cy="530776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79092" y="5082058"/>
            <a:ext cx="387900" cy="38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5644470" y="6468782"/>
            <a:ext cx="778435" cy="389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600"/>
          <a:stretch>
            <a:fillRect/>
          </a:stretch>
        </p:blipFill>
        <p:spPr>
          <a:xfrm rot="-5400000">
            <a:off x="8284081" y="3526619"/>
            <a:ext cx="1151171" cy="568668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17CA75C9-B8E9-4CC5-9208-9D8FEF62F8F2}"/>
              </a:ext>
            </a:extLst>
          </p:cNvPr>
          <p:cNvSpPr txBox="1"/>
          <p:nvPr/>
        </p:nvSpPr>
        <p:spPr>
          <a:xfrm>
            <a:off x="3285854" y="606504"/>
            <a:ext cx="533384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4800" b="1" dirty="0">
                <a:solidFill>
                  <a:srgbClr val="454699"/>
                </a:solidFill>
                <a:latin typeface="League Spartan Bold"/>
              </a:rPr>
              <a:t>ÉTAPE 2. PRÉPARER SES OUTILS DE CANDIDATURE </a:t>
            </a:r>
          </a:p>
        </p:txBody>
      </p:sp>
    </p:spTree>
    <p:extLst>
      <p:ext uri="{BB962C8B-B14F-4D97-AF65-F5344CB8AC3E}">
        <p14:creationId xmlns:p14="http://schemas.microsoft.com/office/powerpoint/2010/main" val="3802616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0908" y="5010620"/>
            <a:ext cx="948742" cy="530776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79092" y="5082058"/>
            <a:ext cx="387900" cy="3879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02673" y="1222850"/>
            <a:ext cx="4715519" cy="188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Comment </a:t>
            </a:r>
            <a:r>
              <a:rPr lang="en-US" sz="4000" b="1" dirty="0" err="1">
                <a:solidFill>
                  <a:srgbClr val="002060"/>
                </a:solidFill>
                <a:latin typeface="League Spartan Bold"/>
              </a:rPr>
              <a:t>valoriser</a:t>
            </a: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League Spartan Bold"/>
              </a:rPr>
              <a:t>sa</a:t>
            </a: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 candidature grâce à son CV ?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5644470" y="6468782"/>
            <a:ext cx="778435" cy="389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600"/>
          <a:stretch>
            <a:fillRect/>
          </a:stretch>
        </p:blipFill>
        <p:spPr>
          <a:xfrm rot="-5400000">
            <a:off x="8284081" y="3526619"/>
            <a:ext cx="1151171" cy="5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7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6630" y="1434600"/>
            <a:ext cx="4412239" cy="4566150"/>
            <a:chOff x="0" y="0"/>
            <a:chExt cx="2216570" cy="20671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16571" cy="2067146"/>
            </a:xfrm>
            <a:custGeom>
              <a:avLst/>
              <a:gdLst/>
              <a:ahLst/>
              <a:cxnLst/>
              <a:rect l="l" t="t" r="r" b="b"/>
              <a:pathLst>
                <a:path w="2216571" h="2067146">
                  <a:moveTo>
                    <a:pt x="2092110" y="2067146"/>
                  </a:moveTo>
                  <a:lnTo>
                    <a:pt x="124460" y="2067146"/>
                  </a:lnTo>
                  <a:cubicBezTo>
                    <a:pt x="55880" y="2067146"/>
                    <a:pt x="0" y="2011266"/>
                    <a:pt x="0" y="19426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2110" y="0"/>
                  </a:lnTo>
                  <a:cubicBezTo>
                    <a:pt x="2160691" y="0"/>
                    <a:pt x="2216571" y="55880"/>
                    <a:pt x="2216571" y="124460"/>
                  </a:cubicBezTo>
                  <a:lnTo>
                    <a:pt x="2216571" y="1942686"/>
                  </a:lnTo>
                  <a:cubicBezTo>
                    <a:pt x="2216571" y="2011266"/>
                    <a:pt x="2160691" y="2067146"/>
                    <a:pt x="2092110" y="2067146"/>
                  </a:cubicBezTo>
                  <a:close/>
                </a:path>
              </a:pathLst>
            </a:custGeom>
            <a:solidFill>
              <a:srgbClr val="E8B0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6031702" y="6103235"/>
            <a:ext cx="1509530" cy="75476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680908" y="4963632"/>
            <a:ext cx="948742" cy="530776"/>
            <a:chOff x="0" y="0"/>
            <a:chExt cx="726425" cy="406400"/>
          </a:xfrm>
        </p:grpSpPr>
        <p:sp>
          <p:nvSpPr>
            <p:cNvPr id="7" name="Freeform 7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179092" y="5035070"/>
            <a:ext cx="387900" cy="387900"/>
            <a:chOff x="0" y="0"/>
            <a:chExt cx="1034400" cy="10344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4400" cy="10344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3923" y="153923"/>
              <a:ext cx="726554" cy="726554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05893" y="5165704"/>
            <a:ext cx="320697" cy="3206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325501" y="223685"/>
            <a:ext cx="3675422" cy="206742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34176" y="1577156"/>
            <a:ext cx="5957908" cy="4262228"/>
            <a:chOff x="0" y="-242595"/>
            <a:chExt cx="15887755" cy="9904082"/>
          </a:xfrm>
        </p:grpSpPr>
        <p:sp>
          <p:nvSpPr>
            <p:cNvPr id="15" name="TextBox 15"/>
            <p:cNvSpPr txBox="1"/>
            <p:nvPr/>
          </p:nvSpPr>
          <p:spPr>
            <a:xfrm>
              <a:off x="4549379" y="-242595"/>
              <a:ext cx="11338376" cy="638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8"/>
                </a:lnSpc>
                <a:spcBef>
                  <a:spcPct val="0"/>
                </a:spcBef>
              </a:pPr>
              <a:r>
                <a:rPr lang="en-US" sz="1840" dirty="0">
                  <a:solidFill>
                    <a:srgbClr val="454699"/>
                  </a:solidFill>
                  <a:latin typeface="League Spartan Bold"/>
                </a:rPr>
                <a:t>Le CV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65562"/>
              <a:ext cx="11338376" cy="8795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0610" lvl="1" indent="-180305" algn="just">
                <a:lnSpc>
                  <a:spcPts val="2723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Mettez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un </a:t>
              </a:r>
              <a:r>
                <a:rPr lang="en-US" sz="2000" dirty="0" err="1">
                  <a:solidFill>
                    <a:srgbClr val="454699"/>
                  </a:solidFill>
                  <a:latin typeface="Roboto Bold"/>
                </a:rPr>
                <a:t>titre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évocateur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. Ex :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Étudiante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licence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de Droit, je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suis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à la recherche d’un poste de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juriste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droit public,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alternance du 1er mars au 30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juin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2021 sur un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rythme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2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jours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entreprise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/ 3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jours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formation  </a:t>
              </a:r>
            </a:p>
            <a:p>
              <a:pPr marL="360610" lvl="1" indent="-180305" algn="just">
                <a:lnSpc>
                  <a:spcPts val="2723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Faites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le tri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parmi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vos</a:t>
              </a:r>
              <a:r>
                <a:rPr lang="en-US" sz="2000" dirty="0">
                  <a:solidFill>
                    <a:srgbClr val="454699"/>
                  </a:solidFill>
                  <a:latin typeface="Roboto Bold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 Bold"/>
                </a:rPr>
                <a:t>expériences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</a:p>
            <a:p>
              <a:pPr marL="360610" lvl="1" indent="-180305" algn="just">
                <a:lnSpc>
                  <a:spcPts val="2723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Mettez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avant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vos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 Bold"/>
                </a:rPr>
                <a:t>compétences</a:t>
              </a:r>
              <a:r>
                <a:rPr lang="en-US" sz="2000" dirty="0">
                  <a:solidFill>
                    <a:srgbClr val="454699"/>
                  </a:solidFill>
                  <a:latin typeface="Roboto Bold"/>
                </a:rPr>
                <a:t> </a:t>
              </a:r>
              <a:r>
                <a:rPr lang="en-US" sz="2000" dirty="0" err="1">
                  <a:solidFill>
                    <a:srgbClr val="454699"/>
                  </a:solidFill>
                  <a:latin typeface="Roboto"/>
                </a:rPr>
                <a:t>en</a:t>
              </a:r>
              <a:r>
                <a:rPr lang="en-US" sz="2000" dirty="0">
                  <a:solidFill>
                    <a:srgbClr val="454699"/>
                  </a:solidFill>
                  <a:latin typeface="Roboto"/>
                </a:rPr>
                <a:t> lien avec le poste </a:t>
              </a:r>
            </a:p>
            <a:p>
              <a:pPr>
                <a:lnSpc>
                  <a:spcPts val="1215"/>
                </a:lnSpc>
              </a:pPr>
              <a:endParaRPr lang="en-US" sz="1670" dirty="0">
                <a:solidFill>
                  <a:srgbClr val="454699"/>
                </a:solidFill>
                <a:latin typeface="Roboto"/>
              </a:endParaRPr>
            </a:p>
            <a:p>
              <a:pPr>
                <a:lnSpc>
                  <a:spcPts val="1215"/>
                </a:lnSpc>
              </a:pPr>
              <a:endParaRPr lang="en-US" sz="1670" dirty="0">
                <a:solidFill>
                  <a:srgbClr val="454699"/>
                </a:solidFill>
                <a:latin typeface="Roboto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0908" y="5010620"/>
            <a:ext cx="948742" cy="530776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79092" y="5082058"/>
            <a:ext cx="387900" cy="3879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02673" y="1222850"/>
            <a:ext cx="4715519" cy="25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Comment </a:t>
            </a:r>
            <a:r>
              <a:rPr lang="en-US" sz="4000" b="1" dirty="0" err="1">
                <a:solidFill>
                  <a:srgbClr val="002060"/>
                </a:solidFill>
                <a:latin typeface="League Spartan Bold"/>
              </a:rPr>
              <a:t>valoriser</a:t>
            </a: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League Spartan Bold"/>
              </a:rPr>
              <a:t>sa</a:t>
            </a: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 candidature grâce à </a:t>
            </a:r>
            <a:r>
              <a:rPr lang="en-US" sz="4000" b="1" dirty="0" err="1">
                <a:solidFill>
                  <a:srgbClr val="002060"/>
                </a:solidFill>
                <a:latin typeface="League Spartan Bold"/>
              </a:rPr>
              <a:t>sa</a:t>
            </a: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League Spartan Bold"/>
              </a:rPr>
              <a:t>lettre</a:t>
            </a:r>
            <a:r>
              <a:rPr lang="en-US" sz="4000" b="1" dirty="0">
                <a:solidFill>
                  <a:srgbClr val="002060"/>
                </a:solidFill>
                <a:latin typeface="League Spartan Bold"/>
              </a:rPr>
              <a:t> de motivation ?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5644470" y="6468782"/>
            <a:ext cx="778435" cy="389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600"/>
          <a:stretch>
            <a:fillRect/>
          </a:stretch>
        </p:blipFill>
        <p:spPr>
          <a:xfrm rot="-5400000">
            <a:off x="8284081" y="3526619"/>
            <a:ext cx="1151171" cy="5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5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5120" y="549977"/>
            <a:ext cx="5165807" cy="5086281"/>
            <a:chOff x="0" y="0"/>
            <a:chExt cx="2368295" cy="23318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8295" cy="2331836"/>
            </a:xfrm>
            <a:custGeom>
              <a:avLst/>
              <a:gdLst/>
              <a:ahLst/>
              <a:cxnLst/>
              <a:rect l="l" t="t" r="r" b="b"/>
              <a:pathLst>
                <a:path w="2368295" h="2331836">
                  <a:moveTo>
                    <a:pt x="2243835" y="2331836"/>
                  </a:moveTo>
                  <a:lnTo>
                    <a:pt x="124460" y="2331836"/>
                  </a:lnTo>
                  <a:cubicBezTo>
                    <a:pt x="55880" y="2331836"/>
                    <a:pt x="0" y="2275956"/>
                    <a:pt x="0" y="22073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3835" y="0"/>
                  </a:lnTo>
                  <a:cubicBezTo>
                    <a:pt x="2312415" y="0"/>
                    <a:pt x="2368295" y="55880"/>
                    <a:pt x="2368295" y="124460"/>
                  </a:cubicBezTo>
                  <a:lnTo>
                    <a:pt x="2368295" y="2207376"/>
                  </a:lnTo>
                  <a:cubicBezTo>
                    <a:pt x="2368295" y="2275956"/>
                    <a:pt x="2312415" y="2331836"/>
                    <a:pt x="2243835" y="2331836"/>
                  </a:cubicBezTo>
                  <a:close/>
                </a:path>
              </a:pathLst>
            </a:custGeom>
            <a:solidFill>
              <a:srgbClr val="E8B0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6846345" y="6246688"/>
            <a:ext cx="1222624" cy="6113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05893" y="5165704"/>
            <a:ext cx="320697" cy="3206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28404" y="1618113"/>
            <a:ext cx="3267480" cy="217977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7551" y="841863"/>
            <a:ext cx="5006774" cy="4412181"/>
            <a:chOff x="0" y="-28575"/>
            <a:chExt cx="13351397" cy="1176581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13351397" cy="828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0"/>
                </a:lnSpc>
                <a:spcBef>
                  <a:spcPct val="0"/>
                </a:spcBef>
              </a:pPr>
              <a:r>
                <a:rPr lang="en-US" sz="2079" dirty="0">
                  <a:solidFill>
                    <a:srgbClr val="454699"/>
                  </a:solidFill>
                  <a:latin typeface="League Spartan Bold"/>
                </a:rPr>
                <a:t>La </a:t>
              </a:r>
              <a:r>
                <a:rPr lang="en-US" sz="2079" dirty="0" err="1">
                  <a:solidFill>
                    <a:srgbClr val="454699"/>
                  </a:solidFill>
                  <a:latin typeface="League Spartan Bold"/>
                </a:rPr>
                <a:t>lettre</a:t>
              </a:r>
              <a:r>
                <a:rPr lang="en-US" sz="2079" dirty="0">
                  <a:solidFill>
                    <a:srgbClr val="454699"/>
                  </a:solidFill>
                  <a:latin typeface="League Spartan Bold"/>
                </a:rPr>
                <a:t> de motivation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7041"/>
              <a:ext cx="13351397" cy="10720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0538" lvl="1" indent="-150269">
                <a:lnSpc>
                  <a:spcPts val="2269"/>
                </a:lnSpc>
                <a:buFont typeface="Arial"/>
                <a:buChar char="•"/>
              </a:pPr>
              <a:r>
                <a:rPr lang="en-US" sz="1392">
                  <a:solidFill>
                    <a:srgbClr val="454699"/>
                  </a:solidFill>
                  <a:latin typeface="Roboto Bold"/>
                </a:rPr>
                <a:t>Objet précis. </a:t>
              </a:r>
              <a:r>
                <a:rPr lang="en-US" sz="1392">
                  <a:solidFill>
                    <a:srgbClr val="454699"/>
                  </a:solidFill>
                  <a:latin typeface="Roboto"/>
                </a:rPr>
                <a:t>Ex : Candidature pour un contrat d'alternance</a:t>
              </a:r>
            </a:p>
            <a:p>
              <a:pPr marL="300538" lvl="1" indent="-150269">
                <a:lnSpc>
                  <a:spcPts val="2269"/>
                </a:lnSpc>
                <a:buFont typeface="Arial"/>
                <a:buChar char="•"/>
              </a:pPr>
              <a:r>
                <a:rPr lang="en-US" sz="1392">
                  <a:solidFill>
                    <a:srgbClr val="454699"/>
                  </a:solidFill>
                  <a:latin typeface="Roboto Bold"/>
                </a:rPr>
                <a:t>Phrase d'accroche précise : </a:t>
              </a:r>
              <a:r>
                <a:rPr lang="en-US" sz="1392">
                  <a:solidFill>
                    <a:srgbClr val="454699"/>
                  </a:solidFill>
                  <a:latin typeface="Roboto"/>
                </a:rPr>
                <a:t>Présentez-vous en indiquant quel type de formation vous faites et pourquoi vous recherchez une alternance (éviter le "je dois")</a:t>
              </a:r>
            </a:p>
            <a:p>
              <a:pPr marL="300538" lvl="1" indent="-150269">
                <a:lnSpc>
                  <a:spcPts val="2269"/>
                </a:lnSpc>
                <a:buFont typeface="Arial"/>
                <a:buChar char="•"/>
              </a:pPr>
              <a:r>
                <a:rPr lang="en-US" sz="1392">
                  <a:solidFill>
                    <a:srgbClr val="454699"/>
                  </a:solidFill>
                  <a:latin typeface="Roboto Bold"/>
                </a:rPr>
                <a:t>Expliquez pourquoi vous solliciter spécialement cette entreprise et pourquoi elle vous intéresse. </a:t>
              </a:r>
              <a:r>
                <a:rPr lang="en-US" sz="1392">
                  <a:solidFill>
                    <a:srgbClr val="454699"/>
                  </a:solidFill>
                  <a:latin typeface="Roboto"/>
                </a:rPr>
                <a:t>Vous pouvez parler éventuellement ici de votre projet professionnel.</a:t>
              </a:r>
            </a:p>
            <a:p>
              <a:pPr marL="300538" lvl="1" indent="-150269">
                <a:lnSpc>
                  <a:spcPts val="2269"/>
                </a:lnSpc>
                <a:buFont typeface="Arial"/>
                <a:buChar char="•"/>
              </a:pPr>
              <a:r>
                <a:rPr lang="en-US" sz="1392">
                  <a:solidFill>
                    <a:srgbClr val="454699"/>
                  </a:solidFill>
                  <a:latin typeface="Roboto Bold"/>
                </a:rPr>
                <a:t>Expliquez quelles sont vos compétences et connaissances pour ce type de missions</a:t>
              </a:r>
              <a:r>
                <a:rPr lang="en-US" sz="1392">
                  <a:solidFill>
                    <a:srgbClr val="454699"/>
                  </a:solidFill>
                  <a:latin typeface="Roboto"/>
                </a:rPr>
                <a:t> (formations, expériences au sens large...)</a:t>
              </a:r>
            </a:p>
            <a:p>
              <a:pPr marL="300538" lvl="1" indent="-150269">
                <a:lnSpc>
                  <a:spcPts val="2269"/>
                </a:lnSpc>
                <a:buFont typeface="Arial"/>
                <a:buChar char="•"/>
              </a:pPr>
              <a:r>
                <a:rPr lang="en-US" sz="1392">
                  <a:solidFill>
                    <a:srgbClr val="454699"/>
                  </a:solidFill>
                  <a:latin typeface="Roboto Bold"/>
                </a:rPr>
                <a:t>Démontrez votre motivation et ce que vous pouvez apporter à l'entreprise</a:t>
              </a:r>
            </a:p>
            <a:p>
              <a:pPr marL="300538" lvl="1" indent="-150269">
                <a:lnSpc>
                  <a:spcPts val="2269"/>
                </a:lnSpc>
                <a:buFont typeface="Arial"/>
                <a:buChar char="•"/>
              </a:pPr>
              <a:r>
                <a:rPr lang="en-US" sz="1392">
                  <a:solidFill>
                    <a:srgbClr val="454699"/>
                  </a:solidFill>
                  <a:latin typeface="Roboto Bold"/>
                </a:rPr>
                <a:t>Concluez </a:t>
              </a:r>
              <a:r>
                <a:rPr lang="en-US" sz="1392">
                  <a:solidFill>
                    <a:srgbClr val="454699"/>
                  </a:solidFill>
                  <a:latin typeface="Roboto"/>
                </a:rPr>
                <a:t>en remerciant et en sollicitant un entretien</a:t>
              </a:r>
            </a:p>
            <a:p>
              <a:pPr>
                <a:lnSpc>
                  <a:spcPts val="150"/>
                </a:lnSpc>
              </a:pPr>
              <a:endParaRPr lang="en-US" sz="1392">
                <a:solidFill>
                  <a:srgbClr val="454699"/>
                </a:solidFill>
                <a:latin typeface="Roboto"/>
              </a:endParaRPr>
            </a:p>
            <a:p>
              <a:pPr>
                <a:lnSpc>
                  <a:spcPts val="1210"/>
                </a:lnSpc>
              </a:pPr>
              <a:endParaRPr lang="en-US" sz="1392">
                <a:solidFill>
                  <a:srgbClr val="454699"/>
                </a:solidFill>
                <a:latin typeface="Roboto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0908" y="5010620"/>
            <a:ext cx="948742" cy="530776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79092" y="5082058"/>
            <a:ext cx="387900" cy="38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5644470" y="6468782"/>
            <a:ext cx="778435" cy="389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600"/>
          <a:stretch>
            <a:fillRect/>
          </a:stretch>
        </p:blipFill>
        <p:spPr>
          <a:xfrm rot="-5400000">
            <a:off x="8284081" y="3526619"/>
            <a:ext cx="1151171" cy="568668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17CA75C9-B8E9-4CC5-9208-9D8FEF62F8F2}"/>
              </a:ext>
            </a:extLst>
          </p:cNvPr>
          <p:cNvSpPr txBox="1"/>
          <p:nvPr/>
        </p:nvSpPr>
        <p:spPr>
          <a:xfrm>
            <a:off x="3366765" y="530302"/>
            <a:ext cx="533384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4000" b="1" dirty="0">
                <a:solidFill>
                  <a:srgbClr val="454699"/>
                </a:solidFill>
                <a:latin typeface="League Spartan Bold"/>
              </a:rPr>
              <a:t>ÉTAPE 3. PRÉPARER SON ENTRETIEN DE RECRUTEMENT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D74083D-2941-4EA1-9394-C8DB417BD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15" r="415"/>
          <a:stretch>
            <a:fillRect/>
          </a:stretch>
        </p:blipFill>
        <p:spPr>
          <a:xfrm>
            <a:off x="4711517" y="3235367"/>
            <a:ext cx="3753618" cy="197164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A235D83-A630-4C21-B980-A16D2A27CEC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2220" y="4049354"/>
            <a:ext cx="3356780" cy="20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0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91293" y="6185776"/>
            <a:ext cx="387900" cy="387900"/>
            <a:chOff x="0" y="0"/>
            <a:chExt cx="1034400" cy="10344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4400" cy="10344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3923" y="153923"/>
              <a:ext cx="726554" cy="72655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74286" y="-21227"/>
            <a:ext cx="968067" cy="968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955634" y="2780705"/>
            <a:ext cx="259218" cy="2592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8449049" y="992868"/>
            <a:ext cx="910708" cy="4553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9854" y="2038720"/>
            <a:ext cx="2057400" cy="2057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65111" y="608570"/>
            <a:ext cx="8208507" cy="56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8"/>
              </a:lnSpc>
              <a:spcBef>
                <a:spcPct val="0"/>
              </a:spcBef>
            </a:pPr>
            <a:r>
              <a:rPr lang="en-US" sz="3760" b="1" dirty="0">
                <a:solidFill>
                  <a:srgbClr val="454699"/>
                </a:solidFill>
                <a:latin typeface="League Spartan Bold"/>
              </a:rPr>
              <a:t>LE PITCH DE PRÉSENTATION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63133" y="2038720"/>
            <a:ext cx="2057400" cy="2057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590507" y="2038720"/>
            <a:ext cx="2057400" cy="2057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949014" y="1991443"/>
            <a:ext cx="2057400" cy="20574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10255" y="2576582"/>
            <a:ext cx="137727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"/>
              </a:lnSpc>
              <a:spcBef>
                <a:spcPct val="0"/>
              </a:spcBef>
            </a:pPr>
            <a:r>
              <a:rPr lang="en-US" sz="1400" dirty="0">
                <a:solidFill>
                  <a:srgbClr val="F8F4EB"/>
                </a:solidFill>
                <a:latin typeface="Libre Baskerville Bold"/>
              </a:rPr>
              <a:t>SE PRÉSENTER (NOM, PRÉNOM, SITUATION ACTUELLE, FORMATION....)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26759" y="2856208"/>
            <a:ext cx="1842606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4"/>
              </a:lnSpc>
            </a:pPr>
            <a:r>
              <a:rPr lang="en-US" sz="1400" dirty="0">
                <a:solidFill>
                  <a:srgbClr val="F8F4EB"/>
                </a:solidFill>
                <a:latin typeface="Libre Baskerville Bold"/>
              </a:rPr>
              <a:t>RAPPEL DU </a:t>
            </a:r>
          </a:p>
          <a:p>
            <a:pPr algn="ctr">
              <a:lnSpc>
                <a:spcPts val="1704"/>
              </a:lnSpc>
              <a:spcBef>
                <a:spcPct val="0"/>
              </a:spcBef>
            </a:pPr>
            <a:r>
              <a:rPr lang="en-US" sz="1400" dirty="0">
                <a:solidFill>
                  <a:srgbClr val="F8F4EB"/>
                </a:solidFill>
                <a:latin typeface="Libre Baskerville Bold"/>
              </a:rPr>
              <a:t>POSTE VISE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46744" y="2499638"/>
            <a:ext cx="154492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  <a:spcBef>
                <a:spcPct val="0"/>
              </a:spcBef>
            </a:pPr>
            <a:r>
              <a:rPr lang="en-US" sz="1400" dirty="0">
                <a:solidFill>
                  <a:srgbClr val="F8F4EB"/>
                </a:solidFill>
                <a:latin typeface="Libre Baskerville Bold"/>
              </a:rPr>
              <a:t>PRESENTATION DES ELEMENTS DE SON PARCOURS EN LIEN AVEC LE POSTE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14852" y="2576582"/>
            <a:ext cx="163761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"/>
              </a:lnSpc>
              <a:spcBef>
                <a:spcPct val="0"/>
              </a:spcBef>
            </a:pPr>
            <a:r>
              <a:rPr lang="en-US" sz="1400" dirty="0">
                <a:solidFill>
                  <a:srgbClr val="F8F4EB"/>
                </a:solidFill>
                <a:latin typeface="Libre Baskerville Bold"/>
              </a:rPr>
              <a:t>SE PROJETER SUR LE POSTE. FAIRE LE LIEN AVEC VOTRE PROJET PROFESSIONNEL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F1013EF-90DF-4235-A9AF-519450472C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62" y="4984251"/>
            <a:ext cx="3030876" cy="170486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H="1">
            <a:off x="6630267" y="-1"/>
            <a:ext cx="2513733" cy="25137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61300" y="1307775"/>
            <a:ext cx="3368351" cy="1272891"/>
            <a:chOff x="0" y="0"/>
            <a:chExt cx="1747564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47564" cy="660400"/>
            </a:xfrm>
            <a:custGeom>
              <a:avLst/>
              <a:gdLst/>
              <a:ahLst/>
              <a:cxnLst/>
              <a:rect l="l" t="t" r="r" b="b"/>
              <a:pathLst>
                <a:path w="1747564" h="660400">
                  <a:moveTo>
                    <a:pt x="16231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3104" y="0"/>
                  </a:lnTo>
                  <a:cubicBezTo>
                    <a:pt x="1691684" y="0"/>
                    <a:pt x="1747564" y="55880"/>
                    <a:pt x="1747564" y="124460"/>
                  </a:cubicBezTo>
                  <a:lnTo>
                    <a:pt x="1747564" y="535940"/>
                  </a:lnTo>
                  <a:cubicBezTo>
                    <a:pt x="1747564" y="604520"/>
                    <a:pt x="1691684" y="660400"/>
                    <a:pt x="1623104" y="660400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61300" y="2672644"/>
            <a:ext cx="3368351" cy="1272891"/>
            <a:chOff x="0" y="0"/>
            <a:chExt cx="174756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7564" cy="660400"/>
            </a:xfrm>
            <a:custGeom>
              <a:avLst/>
              <a:gdLst/>
              <a:ahLst/>
              <a:cxnLst/>
              <a:rect l="l" t="t" r="r" b="b"/>
              <a:pathLst>
                <a:path w="1747564" h="660400">
                  <a:moveTo>
                    <a:pt x="16231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3104" y="0"/>
                  </a:lnTo>
                  <a:cubicBezTo>
                    <a:pt x="1691684" y="0"/>
                    <a:pt x="1747564" y="55880"/>
                    <a:pt x="1747564" y="124460"/>
                  </a:cubicBezTo>
                  <a:lnTo>
                    <a:pt x="1747564" y="535940"/>
                  </a:lnTo>
                  <a:cubicBezTo>
                    <a:pt x="1747564" y="604520"/>
                    <a:pt x="1691684" y="660400"/>
                    <a:pt x="1623104" y="660400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261300" y="4079403"/>
            <a:ext cx="3368351" cy="1272891"/>
            <a:chOff x="0" y="0"/>
            <a:chExt cx="1747564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7564" cy="660400"/>
            </a:xfrm>
            <a:custGeom>
              <a:avLst/>
              <a:gdLst/>
              <a:ahLst/>
              <a:cxnLst/>
              <a:rect l="l" t="t" r="r" b="b"/>
              <a:pathLst>
                <a:path w="1747564" h="660400">
                  <a:moveTo>
                    <a:pt x="16231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3104" y="0"/>
                  </a:lnTo>
                  <a:cubicBezTo>
                    <a:pt x="1691684" y="0"/>
                    <a:pt x="1747564" y="55880"/>
                    <a:pt x="1747564" y="124460"/>
                  </a:cubicBezTo>
                  <a:lnTo>
                    <a:pt x="1747564" y="535940"/>
                  </a:lnTo>
                  <a:cubicBezTo>
                    <a:pt x="1747564" y="604520"/>
                    <a:pt x="1691684" y="660400"/>
                    <a:pt x="1623104" y="660400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24616" y="857250"/>
            <a:ext cx="4778236" cy="5143500"/>
          </a:xfrm>
          <a:prstGeom prst="rect">
            <a:avLst/>
          </a:prstGeom>
          <a:solidFill>
            <a:srgbClr val="FFBB56"/>
          </a:solidFill>
        </p:spPr>
      </p:sp>
      <p:grpSp>
        <p:nvGrpSpPr>
          <p:cNvPr id="10" name="Group 10"/>
          <p:cNvGrpSpPr/>
          <p:nvPr/>
        </p:nvGrpSpPr>
        <p:grpSpPr>
          <a:xfrm>
            <a:off x="514350" y="1495214"/>
            <a:ext cx="3753335" cy="997948"/>
            <a:chOff x="0" y="-19050"/>
            <a:chExt cx="10008894" cy="266119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40483"/>
              <a:ext cx="10008894" cy="1701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9"/>
                </a:lnSpc>
                <a:spcBef>
                  <a:spcPct val="0"/>
                </a:spcBef>
              </a:pPr>
              <a:r>
                <a:rPr lang="en-US" sz="1204">
                  <a:solidFill>
                    <a:srgbClr val="454699"/>
                  </a:solidFill>
                  <a:latin typeface="Roboto"/>
                </a:rPr>
                <a:t>Faire le point sur vos compétences en lien avec le poste visé. Soyez précis, décrivez des résultats concrets.Sachez vous vendre.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0008894" cy="700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5"/>
                </a:lnSpc>
                <a:spcBef>
                  <a:spcPct val="0"/>
                </a:spcBef>
              </a:pPr>
              <a:r>
                <a:rPr lang="en-US" sz="1750" b="1" dirty="0">
                  <a:solidFill>
                    <a:srgbClr val="454699"/>
                  </a:solidFill>
                  <a:latin typeface="League Spartan Bold"/>
                </a:rPr>
                <a:t>BIEN SE CONNAÎTRE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9535" y="3032194"/>
            <a:ext cx="3753335" cy="792899"/>
            <a:chOff x="0" y="-19050"/>
            <a:chExt cx="10008894" cy="211439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11090"/>
              <a:ext cx="10008894" cy="1184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7"/>
                </a:lnSpc>
                <a:spcBef>
                  <a:spcPct val="0"/>
                </a:spcBef>
              </a:pPr>
              <a:r>
                <a:rPr lang="en-US" sz="1252">
                  <a:solidFill>
                    <a:srgbClr val="454699"/>
                  </a:solidFill>
                  <a:latin typeface="Roboto"/>
                </a:rPr>
                <a:t>Connaître le dispositif, faire le lien avec votre profil et votre projet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0008894" cy="700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5"/>
                </a:lnSpc>
                <a:spcBef>
                  <a:spcPct val="0"/>
                </a:spcBef>
              </a:pPr>
              <a:r>
                <a:rPr lang="en-US" sz="1750" b="1" dirty="0">
                  <a:solidFill>
                    <a:srgbClr val="454699"/>
                  </a:solidFill>
                  <a:latin typeface="League Spartan Bold"/>
                </a:rPr>
                <a:t>DÉFINIR SON PROJET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4350" y="4453148"/>
            <a:ext cx="3753335" cy="770781"/>
            <a:chOff x="0" y="-19050"/>
            <a:chExt cx="10008894" cy="205541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16059"/>
              <a:ext cx="10008894" cy="1120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9"/>
                </a:lnSpc>
                <a:spcBef>
                  <a:spcPct val="0"/>
                </a:spcBef>
              </a:pPr>
              <a:r>
                <a:rPr lang="en-US" sz="1204">
                  <a:solidFill>
                    <a:srgbClr val="454699"/>
                  </a:solidFill>
                  <a:latin typeface="Roboto"/>
                </a:rPr>
                <a:t>Renseignez-vous sur l'entreprise. Montrez votre enthousiasme à intégrer cette structure. Se projeter.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0008894" cy="700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5"/>
                </a:lnSpc>
                <a:spcBef>
                  <a:spcPct val="0"/>
                </a:spcBef>
              </a:pPr>
              <a:r>
                <a:rPr lang="en-US" sz="1750" b="1" dirty="0">
                  <a:solidFill>
                    <a:srgbClr val="454699"/>
                  </a:solidFill>
                  <a:latin typeface="League Spartan Bold"/>
                </a:rPr>
                <a:t>SAVOIR À QUI ON S'ADRESSE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663928" y="1757915"/>
            <a:ext cx="2563094" cy="30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2"/>
              </a:lnSpc>
            </a:pPr>
            <a:r>
              <a:rPr lang="en-US" sz="1854" dirty="0" err="1">
                <a:solidFill>
                  <a:srgbClr val="F8F4EB"/>
                </a:solidFill>
                <a:latin typeface="Roboto"/>
              </a:rPr>
              <a:t>Pourquoi</a:t>
            </a:r>
            <a:r>
              <a:rPr lang="en-US" sz="1854" dirty="0">
                <a:solidFill>
                  <a:srgbClr val="F8F4EB"/>
                </a:solidFill>
                <a:latin typeface="Roboto"/>
              </a:rPr>
              <a:t> VOUS 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3928" y="2991088"/>
            <a:ext cx="2563094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0"/>
              </a:lnSpc>
            </a:pPr>
            <a:r>
              <a:rPr lang="en-US" sz="1852" dirty="0" err="1">
                <a:solidFill>
                  <a:srgbClr val="F8F4EB"/>
                </a:solidFill>
                <a:latin typeface="Roboto"/>
              </a:rPr>
              <a:t>Pourquoi</a:t>
            </a:r>
            <a:r>
              <a:rPr lang="en-US" sz="1852" dirty="0">
                <a:solidFill>
                  <a:srgbClr val="F8F4EB"/>
                </a:solidFill>
                <a:latin typeface="Roboto"/>
              </a:rPr>
              <a:t> </a:t>
            </a:r>
            <a:r>
              <a:rPr lang="en-US" sz="1852" dirty="0" err="1">
                <a:solidFill>
                  <a:srgbClr val="F8F4EB"/>
                </a:solidFill>
                <a:latin typeface="Roboto"/>
              </a:rPr>
              <a:t>l'ALTERNANCE</a:t>
            </a:r>
            <a:r>
              <a:rPr lang="en-US" sz="1852" dirty="0">
                <a:solidFill>
                  <a:srgbClr val="F8F4EB"/>
                </a:solidFill>
                <a:latin typeface="Roboto"/>
              </a:rPr>
              <a:t> 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63928" y="4394415"/>
            <a:ext cx="2563094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0"/>
              </a:lnSpc>
            </a:pPr>
            <a:r>
              <a:rPr lang="en-US" sz="1852">
                <a:solidFill>
                  <a:srgbClr val="F8F4EB"/>
                </a:solidFill>
                <a:latin typeface="Roboto"/>
              </a:rPr>
              <a:t>Pourquoi NOTRE ENTREPRISE 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879" y="682499"/>
            <a:ext cx="650655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2060"/>
                </a:solidFill>
                <a:latin typeface="League Spartan Bold"/>
              </a:rPr>
              <a:t>Et après?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491571" y="2674170"/>
            <a:ext cx="1966283" cy="98314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215219" y="2669611"/>
            <a:ext cx="1691030" cy="2675036"/>
            <a:chOff x="0" y="0"/>
            <a:chExt cx="786538" cy="12442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6538" cy="1244222"/>
            </a:xfrm>
            <a:custGeom>
              <a:avLst/>
              <a:gdLst/>
              <a:ahLst/>
              <a:cxnLst/>
              <a:rect l="l" t="t" r="r" b="b"/>
              <a:pathLst>
                <a:path w="786538" h="1244222">
                  <a:moveTo>
                    <a:pt x="662078" y="1244222"/>
                  </a:moveTo>
                  <a:lnTo>
                    <a:pt x="124460" y="1244222"/>
                  </a:lnTo>
                  <a:cubicBezTo>
                    <a:pt x="55880" y="1244222"/>
                    <a:pt x="0" y="1188342"/>
                    <a:pt x="0" y="11197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2078" y="0"/>
                  </a:lnTo>
                  <a:cubicBezTo>
                    <a:pt x="730658" y="0"/>
                    <a:pt x="786538" y="55880"/>
                    <a:pt x="786538" y="124460"/>
                  </a:cubicBezTo>
                  <a:lnTo>
                    <a:pt x="786538" y="1119762"/>
                  </a:lnTo>
                  <a:cubicBezTo>
                    <a:pt x="786538" y="1188342"/>
                    <a:pt x="730658" y="1244222"/>
                    <a:pt x="662078" y="1244222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229335" y="2669611"/>
            <a:ext cx="1696003" cy="2675036"/>
            <a:chOff x="0" y="0"/>
            <a:chExt cx="788851" cy="1244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851" cy="1244222"/>
            </a:xfrm>
            <a:custGeom>
              <a:avLst/>
              <a:gdLst/>
              <a:ahLst/>
              <a:cxnLst/>
              <a:rect l="l" t="t" r="r" b="b"/>
              <a:pathLst>
                <a:path w="788851" h="1244222">
                  <a:moveTo>
                    <a:pt x="664391" y="1244222"/>
                  </a:moveTo>
                  <a:lnTo>
                    <a:pt x="124460" y="1244222"/>
                  </a:lnTo>
                  <a:cubicBezTo>
                    <a:pt x="55880" y="1244222"/>
                    <a:pt x="0" y="1188342"/>
                    <a:pt x="0" y="11197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4391" y="0"/>
                  </a:lnTo>
                  <a:cubicBezTo>
                    <a:pt x="732971" y="0"/>
                    <a:pt x="788851" y="55880"/>
                    <a:pt x="788851" y="124460"/>
                  </a:cubicBezTo>
                  <a:lnTo>
                    <a:pt x="788851" y="1119762"/>
                  </a:lnTo>
                  <a:cubicBezTo>
                    <a:pt x="788851" y="1188342"/>
                    <a:pt x="732971" y="1244222"/>
                    <a:pt x="664391" y="1244222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" y="5681609"/>
            <a:ext cx="1223282" cy="12232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182358" y="2669611"/>
            <a:ext cx="1699031" cy="2675036"/>
            <a:chOff x="0" y="0"/>
            <a:chExt cx="790259" cy="1244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0259" cy="1244222"/>
            </a:xfrm>
            <a:custGeom>
              <a:avLst/>
              <a:gdLst/>
              <a:ahLst/>
              <a:cxnLst/>
              <a:rect l="l" t="t" r="r" b="b"/>
              <a:pathLst>
                <a:path w="790259" h="1244222">
                  <a:moveTo>
                    <a:pt x="665799" y="1244222"/>
                  </a:moveTo>
                  <a:lnTo>
                    <a:pt x="124460" y="1244222"/>
                  </a:lnTo>
                  <a:cubicBezTo>
                    <a:pt x="55880" y="1244222"/>
                    <a:pt x="0" y="1188342"/>
                    <a:pt x="0" y="11197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5799" y="0"/>
                  </a:lnTo>
                  <a:cubicBezTo>
                    <a:pt x="734379" y="0"/>
                    <a:pt x="790259" y="55880"/>
                    <a:pt x="790259" y="124460"/>
                  </a:cubicBezTo>
                  <a:lnTo>
                    <a:pt x="790259" y="1119762"/>
                  </a:lnTo>
                  <a:cubicBezTo>
                    <a:pt x="790259" y="1188342"/>
                    <a:pt x="734379" y="1244222"/>
                    <a:pt x="665799" y="1244222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319238" y="3107843"/>
            <a:ext cx="1516197" cy="1682364"/>
            <a:chOff x="0" y="-38100"/>
            <a:chExt cx="4043192" cy="448630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4043192" cy="919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2262">
                  <a:solidFill>
                    <a:srgbClr val="454699"/>
                  </a:solidFill>
                  <a:latin typeface="League Spartan Bold"/>
                </a:rPr>
                <a:t>1 semaine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02303"/>
              <a:ext cx="4043192" cy="3445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n-US" sz="1206">
                  <a:solidFill>
                    <a:srgbClr val="454699"/>
                  </a:solidFill>
                  <a:latin typeface="Roboto"/>
                </a:rPr>
                <a:t>Il est conseillé de relancer sa candidature 1 semaine après l'entretien par téléphone ou par mail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34931" y="3155025"/>
            <a:ext cx="1593887" cy="1200848"/>
            <a:chOff x="0" y="-28575"/>
            <a:chExt cx="4250365" cy="320225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4250365" cy="796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454699"/>
                  </a:solidFill>
                  <a:latin typeface="League Spartan Bold"/>
                </a:rPr>
                <a:t>2 messages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91008"/>
              <a:ext cx="4250365" cy="2282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4"/>
                </a:lnSpc>
              </a:pPr>
              <a:r>
                <a:rPr lang="en-US" sz="1200">
                  <a:solidFill>
                    <a:srgbClr val="454699"/>
                  </a:solidFill>
                  <a:latin typeface="Roboto"/>
                </a:rPr>
                <a:t>Pas plus de 2 messages ou mails par semaine, n’insistez pas trop.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8003568" y="-5960"/>
            <a:ext cx="1140432" cy="1140432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370367" y="2669611"/>
            <a:ext cx="1686108" cy="2675036"/>
            <a:chOff x="0" y="0"/>
            <a:chExt cx="784248" cy="12442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84248" cy="1244222"/>
            </a:xfrm>
            <a:custGeom>
              <a:avLst/>
              <a:gdLst/>
              <a:ahLst/>
              <a:cxnLst/>
              <a:rect l="l" t="t" r="r" b="b"/>
              <a:pathLst>
                <a:path w="784248" h="1244222">
                  <a:moveTo>
                    <a:pt x="659788" y="1244222"/>
                  </a:moveTo>
                  <a:lnTo>
                    <a:pt x="124460" y="1244222"/>
                  </a:lnTo>
                  <a:cubicBezTo>
                    <a:pt x="55880" y="1244222"/>
                    <a:pt x="0" y="1188342"/>
                    <a:pt x="0" y="11197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59788" y="0"/>
                  </a:lnTo>
                  <a:cubicBezTo>
                    <a:pt x="728368" y="0"/>
                    <a:pt x="784248" y="55880"/>
                    <a:pt x="784248" y="124460"/>
                  </a:cubicBezTo>
                  <a:lnTo>
                    <a:pt x="784248" y="1119762"/>
                  </a:lnTo>
                  <a:cubicBezTo>
                    <a:pt x="784248" y="1188342"/>
                    <a:pt x="728368" y="1244222"/>
                    <a:pt x="659788" y="1244222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302635" y="3151453"/>
            <a:ext cx="1516197" cy="1464356"/>
            <a:chOff x="0" y="-38100"/>
            <a:chExt cx="4043192" cy="390495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8100"/>
              <a:ext cx="4043192" cy="919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2262">
                  <a:solidFill>
                    <a:srgbClr val="454699"/>
                  </a:solidFill>
                  <a:latin typeface="League Spartan Bold"/>
                </a:rPr>
                <a:t>12 jours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02303"/>
              <a:ext cx="4043192" cy="2864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n-US" sz="1206">
                  <a:solidFill>
                    <a:srgbClr val="454699"/>
                  </a:solidFill>
                  <a:latin typeface="Roboto"/>
                </a:rPr>
                <a:t>D'après une étude, une réponse doit arriver avant 12 jours sans quoi vos chances sont nulles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55322" y="2950591"/>
            <a:ext cx="1516197" cy="2201566"/>
            <a:chOff x="0" y="-457439"/>
            <a:chExt cx="4043192" cy="5870843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57439"/>
              <a:ext cx="4043192" cy="1911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2262" dirty="0">
                  <a:solidFill>
                    <a:srgbClr val="454699"/>
                  </a:solidFill>
                  <a:latin typeface="League Spartan Bold"/>
                </a:rPr>
                <a:t>Le </a:t>
              </a:r>
              <a:r>
                <a:rPr lang="en-US" sz="2262" dirty="0" err="1">
                  <a:solidFill>
                    <a:srgbClr val="454699"/>
                  </a:solidFill>
                  <a:latin typeface="League Spartan Bold"/>
                </a:rPr>
                <a:t>soir</a:t>
              </a:r>
              <a:r>
                <a:rPr lang="en-US" sz="2262" dirty="0">
                  <a:solidFill>
                    <a:srgbClr val="454699"/>
                  </a:solidFill>
                  <a:latin typeface="League Spartan Bold"/>
                </a:rPr>
                <a:t> </a:t>
              </a:r>
              <a:r>
                <a:rPr lang="en-US" sz="2262" dirty="0" err="1">
                  <a:solidFill>
                    <a:srgbClr val="454699"/>
                  </a:solidFill>
                  <a:latin typeface="League Spartan Bold"/>
                </a:rPr>
                <a:t>même</a:t>
              </a:r>
              <a:endParaRPr lang="en-US" sz="2262" dirty="0">
                <a:solidFill>
                  <a:srgbClr val="454699"/>
                </a:solidFill>
                <a:latin typeface="League Spartan Bold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67503"/>
              <a:ext cx="4043192" cy="3445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Envoyez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un mail, </a:t>
              </a: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réaffirmez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votre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motivation, </a:t>
              </a: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montrez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que </a:t>
              </a: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vous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avez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</a:t>
              </a: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compris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les </a:t>
              </a:r>
              <a:r>
                <a:rPr lang="en-US" sz="1206" dirty="0" err="1">
                  <a:solidFill>
                    <a:srgbClr val="454699"/>
                  </a:solidFill>
                  <a:latin typeface="Roboto"/>
                </a:rPr>
                <a:t>enjeux</a:t>
              </a:r>
              <a:r>
                <a:rPr lang="en-US" sz="1206" dirty="0">
                  <a:solidFill>
                    <a:srgbClr val="454699"/>
                  </a:solidFill>
                  <a:latin typeface="Roboto"/>
                </a:rPr>
                <a:t> du poste</a:t>
              </a: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D58B204D-FFB8-47A1-9FDC-EEB888C20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72" y="280410"/>
            <a:ext cx="3379812" cy="168195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749" y="2443656"/>
            <a:ext cx="2662599" cy="2662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17176" y="3181657"/>
            <a:ext cx="968067" cy="968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55634" y="2780705"/>
            <a:ext cx="259218" cy="2592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87764" y="2744373"/>
            <a:ext cx="7004914" cy="1907830"/>
            <a:chOff x="0" y="0"/>
            <a:chExt cx="4054691" cy="11043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54691" cy="1104319"/>
            </a:xfrm>
            <a:custGeom>
              <a:avLst/>
              <a:gdLst/>
              <a:ahLst/>
              <a:cxnLst/>
              <a:rect l="l" t="t" r="r" b="b"/>
              <a:pathLst>
                <a:path w="4054691" h="1104319">
                  <a:moveTo>
                    <a:pt x="3930231" y="1104319"/>
                  </a:moveTo>
                  <a:lnTo>
                    <a:pt x="124460" y="1104319"/>
                  </a:lnTo>
                  <a:cubicBezTo>
                    <a:pt x="55880" y="1104319"/>
                    <a:pt x="0" y="1048439"/>
                    <a:pt x="0" y="9798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0231" y="0"/>
                  </a:lnTo>
                  <a:cubicBezTo>
                    <a:pt x="3998811" y="0"/>
                    <a:pt x="4054691" y="55880"/>
                    <a:pt x="4054691" y="124460"/>
                  </a:cubicBezTo>
                  <a:lnTo>
                    <a:pt x="4054691" y="979859"/>
                  </a:lnTo>
                  <a:cubicBezTo>
                    <a:pt x="4054691" y="1048439"/>
                    <a:pt x="3998811" y="1104319"/>
                    <a:pt x="3930231" y="110431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8460969" y="1763766"/>
            <a:ext cx="910708" cy="4553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31586" y="115984"/>
            <a:ext cx="2486346" cy="165455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63837" y="2744373"/>
            <a:ext cx="6452767" cy="173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8"/>
              </a:lnSpc>
            </a:pPr>
            <a:r>
              <a:rPr lang="en-US" sz="1606" dirty="0">
                <a:solidFill>
                  <a:srgbClr val="454699"/>
                </a:solidFill>
                <a:latin typeface="Roboto Bold"/>
              </a:rPr>
              <a:t>Ce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n'est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pas un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jugement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de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valeur</a:t>
            </a:r>
            <a:endParaRPr lang="en-US" sz="1606" dirty="0">
              <a:solidFill>
                <a:srgbClr val="454699"/>
              </a:solidFill>
              <a:latin typeface="Roboto Bold"/>
            </a:endParaRPr>
          </a:p>
          <a:p>
            <a:pPr>
              <a:lnSpc>
                <a:spcPts val="3468"/>
              </a:lnSpc>
            </a:pP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Restez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en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bon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terme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avec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l'employeur</a:t>
            </a:r>
            <a:endParaRPr lang="en-US" sz="1606" dirty="0">
              <a:solidFill>
                <a:srgbClr val="454699"/>
              </a:solidFill>
              <a:latin typeface="Roboto Bold"/>
            </a:endParaRPr>
          </a:p>
          <a:p>
            <a:pPr>
              <a:lnSpc>
                <a:spcPts val="3468"/>
              </a:lnSpc>
            </a:pP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Demandez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les raisons de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ce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refus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pour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vous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améliorer</a:t>
            </a:r>
            <a:endParaRPr lang="en-US" sz="1606" dirty="0">
              <a:solidFill>
                <a:srgbClr val="454699"/>
              </a:solidFill>
              <a:latin typeface="Roboto Bold"/>
            </a:endParaRPr>
          </a:p>
          <a:p>
            <a:pPr>
              <a:lnSpc>
                <a:spcPts val="3468"/>
              </a:lnSpc>
            </a:pP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Rebondissez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: plus on passe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d'entretien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, plus on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maîtrise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cet</a:t>
            </a:r>
            <a:r>
              <a:rPr lang="en-US" sz="1606" dirty="0">
                <a:solidFill>
                  <a:srgbClr val="454699"/>
                </a:solidFill>
                <a:latin typeface="Roboto Bold"/>
              </a:rPr>
              <a:t> </a:t>
            </a:r>
            <a:r>
              <a:rPr lang="en-US" sz="1606" dirty="0" err="1">
                <a:solidFill>
                  <a:srgbClr val="454699"/>
                </a:solidFill>
                <a:latin typeface="Roboto Bold"/>
              </a:rPr>
              <a:t>exercice</a:t>
            </a:r>
            <a:endParaRPr lang="en-US" sz="1606" dirty="0">
              <a:solidFill>
                <a:srgbClr val="454699"/>
              </a:solidFill>
              <a:latin typeface="Robot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1060" y="450766"/>
            <a:ext cx="7004914" cy="56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760" b="1" dirty="0">
                <a:solidFill>
                  <a:srgbClr val="454699"/>
                </a:solidFill>
                <a:latin typeface="League Spartan Bold"/>
              </a:rPr>
              <a:t>EN CAS DE REFUS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 16"/>
          <p:cNvSpPr/>
          <p:nvPr/>
        </p:nvSpPr>
        <p:spPr>
          <a:xfrm>
            <a:off x="7090560" y="397080"/>
            <a:ext cx="2414160" cy="2157480"/>
          </a:xfrm>
          <a:custGeom>
            <a:avLst/>
            <a:gdLst/>
            <a:ahLst/>
            <a:cxnLst/>
            <a:rect l="l" t="t" r="r" b="b"/>
            <a:pathLst>
              <a:path w="2643605" h="2362459">
                <a:moveTo>
                  <a:pt x="0" y="0"/>
                </a:moveTo>
                <a:lnTo>
                  <a:pt x="2243555" y="0"/>
                </a:lnTo>
                <a:lnTo>
                  <a:pt x="2243555" y="1652229"/>
                </a:lnTo>
                <a:lnTo>
                  <a:pt x="2643605" y="1652229"/>
                </a:lnTo>
                <a:lnTo>
                  <a:pt x="2643605" y="2362459"/>
                </a:lnTo>
                <a:lnTo>
                  <a:pt x="0" y="236245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ZoneTexte 10"/>
          <p:cNvSpPr/>
          <p:nvPr/>
        </p:nvSpPr>
        <p:spPr>
          <a:xfrm>
            <a:off x="846000" y="2202120"/>
            <a:ext cx="6553440" cy="191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E7344C"/>
                </a:solidFill>
                <a:latin typeface="Gotham"/>
              </a:rPr>
              <a:t>DÉCOUVREZ </a:t>
            </a:r>
            <a:endParaRPr lang="fr-FR" sz="4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002542"/>
                </a:solidFill>
                <a:latin typeface="Gotham"/>
              </a:rPr>
              <a:t>FORMASUP </a:t>
            </a:r>
            <a:endParaRPr lang="fr-FR" sz="4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002542"/>
                </a:solidFill>
                <a:latin typeface="Gotham"/>
              </a:rPr>
              <a:t>SAVOIE MONT BLANC</a:t>
            </a:r>
            <a:endParaRPr lang="fr-FR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77C24E-1D23-4F7F-81E0-D318CA4A15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4</a:t>
            </a:fld>
            <a:endParaRPr lang="fr-FR" dirty="0">
              <a:solidFill>
                <a:srgbClr val="00254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0908" y="5010620"/>
            <a:ext cx="948742" cy="530776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79092" y="5082058"/>
            <a:ext cx="387900" cy="38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H="1">
            <a:off x="0" y="0"/>
            <a:ext cx="3429000" cy="342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5644470" y="6468782"/>
            <a:ext cx="778435" cy="3892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50600"/>
          <a:stretch>
            <a:fillRect/>
          </a:stretch>
        </p:blipFill>
        <p:spPr>
          <a:xfrm rot="-5400000">
            <a:off x="8284081" y="3526619"/>
            <a:ext cx="1151171" cy="568668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17CA75C9-B8E9-4CC5-9208-9D8FEF62F8F2}"/>
              </a:ext>
            </a:extLst>
          </p:cNvPr>
          <p:cNvSpPr txBox="1"/>
          <p:nvPr/>
        </p:nvSpPr>
        <p:spPr>
          <a:xfrm>
            <a:off x="3429000" y="751319"/>
            <a:ext cx="533384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5400" b="1" dirty="0">
                <a:solidFill>
                  <a:srgbClr val="454699"/>
                </a:solidFill>
                <a:latin typeface="League Spartan Bold"/>
              </a:rPr>
              <a:t>ÉTAPE 4. ÉTABLIR UNE STRATÉGIE</a:t>
            </a:r>
          </a:p>
        </p:txBody>
      </p:sp>
    </p:spTree>
    <p:extLst>
      <p:ext uri="{BB962C8B-B14F-4D97-AF65-F5344CB8AC3E}">
        <p14:creationId xmlns:p14="http://schemas.microsoft.com/office/powerpoint/2010/main" val="4006511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688646" y="6278243"/>
            <a:ext cx="387900" cy="387900"/>
            <a:chOff x="0" y="0"/>
            <a:chExt cx="1034400" cy="10344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4400" cy="10344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3923" y="153923"/>
              <a:ext cx="726554" cy="726554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0" y="3797408"/>
            <a:ext cx="2203342" cy="22033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33356" y="3429000"/>
            <a:ext cx="968067" cy="968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55634" y="2780705"/>
            <a:ext cx="259218" cy="2592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90365" y="3699262"/>
            <a:ext cx="5312248" cy="1508590"/>
            <a:chOff x="0" y="0"/>
            <a:chExt cx="2737603" cy="7774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7603" cy="777433"/>
            </a:xfrm>
            <a:custGeom>
              <a:avLst/>
              <a:gdLst/>
              <a:ahLst/>
              <a:cxnLst/>
              <a:rect l="l" t="t" r="r" b="b"/>
              <a:pathLst>
                <a:path w="2737603" h="777433">
                  <a:moveTo>
                    <a:pt x="2613143" y="777433"/>
                  </a:moveTo>
                  <a:lnTo>
                    <a:pt x="124460" y="777433"/>
                  </a:lnTo>
                  <a:cubicBezTo>
                    <a:pt x="55880" y="777433"/>
                    <a:pt x="0" y="721553"/>
                    <a:pt x="0" y="6529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13143" y="0"/>
                  </a:lnTo>
                  <a:cubicBezTo>
                    <a:pt x="2681723" y="0"/>
                    <a:pt x="2737603" y="55880"/>
                    <a:pt x="2737603" y="124460"/>
                  </a:cubicBezTo>
                  <a:lnTo>
                    <a:pt x="2737603" y="652973"/>
                  </a:lnTo>
                  <a:cubicBezTo>
                    <a:pt x="2737603" y="721553"/>
                    <a:pt x="2681723" y="777433"/>
                    <a:pt x="2613143" y="777433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400000">
            <a:off x="8460969" y="1763766"/>
            <a:ext cx="910708" cy="455354"/>
          </a:xfrm>
          <a:prstGeom prst="rect">
            <a:avLst/>
          </a:prstGeom>
        </p:spPr>
      </p:pic>
      <p:pic>
        <p:nvPicPr>
          <p:cNvPr id="13" name="Picture 13">
            <a:hlinkClick r:id="rId15" tooltip="https://labonnealternance.pole-emploi.fr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118425" y="1954219"/>
            <a:ext cx="3565995" cy="13637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75588" y="3727773"/>
            <a:ext cx="4941801" cy="135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endParaRPr sz="900"/>
          </a:p>
          <a:p>
            <a:pPr algn="ctr">
              <a:lnSpc>
                <a:spcPts val="3290"/>
              </a:lnSpc>
            </a:pPr>
            <a:r>
              <a:rPr lang="en-US" sz="2350">
                <a:solidFill>
                  <a:srgbClr val="000000"/>
                </a:solidFill>
                <a:latin typeface="Arimo"/>
              </a:rPr>
              <a:t> 7 employeurs sur 10 recrutent sans déposer d’offre d’emploi. </a:t>
            </a:r>
          </a:p>
          <a:p>
            <a:pPr algn="ctr">
              <a:lnSpc>
                <a:spcPts val="840"/>
              </a:lnSpc>
            </a:pPr>
            <a:endParaRPr lang="en-US" sz="235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3482" y="710682"/>
            <a:ext cx="7569812" cy="56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760" b="1" dirty="0">
                <a:solidFill>
                  <a:srgbClr val="454699"/>
                </a:solidFill>
                <a:latin typeface="League Spartan"/>
              </a:rPr>
              <a:t>LA CANDIDATURE SPONTANÉE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0" y="3797408"/>
            <a:ext cx="2203342" cy="22033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572976" y="3729496"/>
            <a:ext cx="968067" cy="968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55634" y="2780705"/>
            <a:ext cx="259218" cy="2592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203342" y="3280067"/>
            <a:ext cx="1930404" cy="1907830"/>
            <a:chOff x="0" y="0"/>
            <a:chExt cx="1117386" cy="11043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17386" cy="1104319"/>
            </a:xfrm>
            <a:custGeom>
              <a:avLst/>
              <a:gdLst/>
              <a:ahLst/>
              <a:cxnLst/>
              <a:rect l="l" t="t" r="r" b="b"/>
              <a:pathLst>
                <a:path w="1117386" h="1104319">
                  <a:moveTo>
                    <a:pt x="992926" y="1104319"/>
                  </a:moveTo>
                  <a:lnTo>
                    <a:pt x="124460" y="1104319"/>
                  </a:lnTo>
                  <a:cubicBezTo>
                    <a:pt x="55880" y="1104319"/>
                    <a:pt x="0" y="1048439"/>
                    <a:pt x="0" y="9798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92926" y="0"/>
                  </a:lnTo>
                  <a:cubicBezTo>
                    <a:pt x="1061506" y="0"/>
                    <a:pt x="1117386" y="55880"/>
                    <a:pt x="1117386" y="124460"/>
                  </a:cubicBezTo>
                  <a:lnTo>
                    <a:pt x="1117386" y="979859"/>
                  </a:lnTo>
                  <a:cubicBezTo>
                    <a:pt x="1117386" y="1048439"/>
                    <a:pt x="1061506" y="1104319"/>
                    <a:pt x="992926" y="110431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8460969" y="1763766"/>
            <a:ext cx="910708" cy="4553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255457" y="2216545"/>
            <a:ext cx="2504571" cy="1844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478645" y="5824890"/>
            <a:ext cx="3476989" cy="94387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463705" y="3521666"/>
            <a:ext cx="1409679" cy="141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0"/>
              </a:lnSpc>
            </a:pPr>
            <a:r>
              <a:rPr lang="en-US" sz="2350">
                <a:solidFill>
                  <a:srgbClr val="000000"/>
                </a:solidFill>
                <a:latin typeface="Arimo"/>
              </a:rPr>
              <a:t>Visibilité</a:t>
            </a:r>
          </a:p>
          <a:p>
            <a:pPr>
              <a:lnSpc>
                <a:spcPts val="3290"/>
              </a:lnSpc>
            </a:pPr>
            <a:endParaRPr lang="en-US" sz="235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290"/>
              </a:lnSpc>
            </a:pPr>
            <a:r>
              <a:rPr lang="en-US" sz="2350">
                <a:solidFill>
                  <a:srgbClr val="000000"/>
                </a:solidFill>
                <a:latin typeface="Arimo"/>
              </a:rPr>
              <a:t>Curiosité</a:t>
            </a:r>
          </a:p>
          <a:p>
            <a:pPr>
              <a:lnSpc>
                <a:spcPts val="840"/>
              </a:lnSpc>
            </a:pPr>
            <a:endParaRPr lang="en-US" sz="235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2131" y="722818"/>
            <a:ext cx="7004914" cy="106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6"/>
              </a:lnSpc>
              <a:spcBef>
                <a:spcPct val="0"/>
              </a:spcBef>
            </a:pPr>
            <a:r>
              <a:rPr lang="en-US" sz="3410" b="1" dirty="0">
                <a:solidFill>
                  <a:srgbClr val="454699"/>
                </a:solidFill>
                <a:latin typeface="League Spartan"/>
              </a:rPr>
              <a:t>DÉVELOPPER-ACTIONNER SON RÉSEAU PROFESSIONNEL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0" y="4483230"/>
            <a:ext cx="1517521" cy="151752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35385" y="1714407"/>
            <a:ext cx="6673232" cy="364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3228" b="1" dirty="0">
                <a:solidFill>
                  <a:srgbClr val="454699"/>
                </a:solidFill>
                <a:latin typeface="League Spartan Bold"/>
              </a:rPr>
              <a:t>BUREAU D’AIDE À L’INSERTION PROFESSIONNELLE (BAIP)</a:t>
            </a:r>
          </a:p>
          <a:p>
            <a:pPr algn="ctr">
              <a:lnSpc>
                <a:spcPts val="4067"/>
              </a:lnSpc>
            </a:pPr>
            <a:endParaRPr lang="en-US" sz="3228" b="1" dirty="0">
              <a:solidFill>
                <a:srgbClr val="454699"/>
              </a:solidFill>
              <a:latin typeface="League Spartan Bold"/>
            </a:endParaRPr>
          </a:p>
          <a:p>
            <a:pPr algn="ctr">
              <a:lnSpc>
                <a:spcPts val="4067"/>
              </a:lnSpc>
            </a:pPr>
            <a:r>
              <a:rPr lang="en-US" sz="3228" dirty="0">
                <a:solidFill>
                  <a:srgbClr val="454699"/>
                </a:solidFill>
                <a:latin typeface="League Spartan Bold"/>
                <a:hlinkClick r:id="rId5" tooltip="mailto:baip@univ-smb.fr"/>
              </a:rPr>
              <a:t>baip@univ-smb.fr</a:t>
            </a:r>
          </a:p>
          <a:p>
            <a:pPr algn="ctr">
              <a:lnSpc>
                <a:spcPts val="4067"/>
              </a:lnSpc>
            </a:pPr>
            <a:endParaRPr lang="en-US" sz="3228" dirty="0">
              <a:solidFill>
                <a:srgbClr val="454699"/>
              </a:solidFill>
              <a:latin typeface="League Spartan Bold"/>
              <a:hlinkClick r:id="rId5" tooltip="mailto:baip@univ-smb.fr"/>
            </a:endParaRPr>
          </a:p>
          <a:p>
            <a:pPr algn="ctr">
              <a:lnSpc>
                <a:spcPts val="4067"/>
              </a:lnSpc>
            </a:pPr>
            <a:r>
              <a:rPr lang="en-US" sz="3228" dirty="0">
                <a:solidFill>
                  <a:srgbClr val="454699"/>
                </a:solidFill>
                <a:latin typeface="League Spartan Bold"/>
              </a:rPr>
              <a:t>04-79-75-94-83</a:t>
            </a:r>
          </a:p>
          <a:p>
            <a:pPr>
              <a:lnSpc>
                <a:spcPts val="4067"/>
              </a:lnSpc>
              <a:spcBef>
                <a:spcPct val="0"/>
              </a:spcBef>
            </a:pPr>
            <a:endParaRPr lang="en-US" sz="3228" dirty="0">
              <a:solidFill>
                <a:srgbClr val="454699"/>
              </a:solidFill>
              <a:latin typeface="League Spartan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7557138" y="-1"/>
            <a:ext cx="1586863" cy="158686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508CE7C-DA89-4955-B5D9-9F1C5316F4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44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hape 56">
            <a:extLst>
              <a:ext uri="{FF2B5EF4-FFF2-40B4-BE49-F238E27FC236}">
                <a16:creationId xmlns:a16="http://schemas.microsoft.com/office/drawing/2014/main" id="{95C4E4CF-756C-49C8-800C-79D2FC82A6D7}"/>
              </a:ext>
            </a:extLst>
          </p:cNvPr>
          <p:cNvSpPr/>
          <p:nvPr/>
        </p:nvSpPr>
        <p:spPr>
          <a:xfrm>
            <a:off x="115381" y="360462"/>
            <a:ext cx="11013672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ctr">
              <a:defRPr sz="1800" cap="all" spc="360"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pPr marL="0" marR="0" lvl="0" indent="0" algn="l" defTabSz="94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360" normalizeH="0" baseline="0" noProof="0" dirty="0">
                <a:ln>
                  <a:noFill/>
                </a:ln>
                <a:solidFill>
                  <a:srgbClr val="C73435"/>
                </a:solidFill>
                <a:effectLst/>
                <a:uLnTx/>
                <a:uFillTx/>
                <a:latin typeface="Montserrat" panose="02000505000000020004" pitchFamily="2" charset="0"/>
                <a:sym typeface="Montserrat-Regular"/>
              </a:rPr>
              <a:t>Le CLUB DES ENTREPRISES DE L’USMB</a:t>
            </a:r>
            <a:endParaRPr kumimoji="0" lang="fr-FR" altLang="fr-FR" sz="2800" b="1" i="0" u="none" strike="noStrike" kern="1200" cap="all" spc="360" normalizeH="0" baseline="0" noProof="0" dirty="0">
              <a:ln>
                <a:noFill/>
              </a:ln>
              <a:solidFill>
                <a:srgbClr val="C73435"/>
              </a:solidFill>
              <a:effectLst/>
              <a:uLnTx/>
              <a:uFillTx/>
              <a:latin typeface="Montserrat" panose="02000505000000020004" pitchFamily="2" charset="0"/>
              <a:sym typeface="Montserrat-Regular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02C7B8-A2D0-4BAB-8899-38886DEC9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58" y="2149139"/>
            <a:ext cx="6356647" cy="282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Montserrat" panose="02000505000000020004" pitchFamily="2" charset="0"/>
                <a:cs typeface="Calibri" panose="020F0502020204030204" pitchFamily="34" charset="0"/>
              </a:rPr>
              <a:t>CONNECTER le monde de l’ENTREPRISE </a:t>
            </a:r>
            <a:br>
              <a:rPr lang="fr-FR" dirty="0">
                <a:latin typeface="Montserrat" panose="02000505000000020004" pitchFamily="2" charset="0"/>
                <a:cs typeface="Calibri" panose="020F0502020204030204" pitchFamily="34" charset="0"/>
              </a:rPr>
            </a:br>
            <a:r>
              <a:rPr lang="fr-FR" dirty="0">
                <a:latin typeface="Montserrat" panose="02000505000000020004" pitchFamily="2" charset="0"/>
                <a:cs typeface="Calibri" panose="020F0502020204030204" pitchFamily="34" charset="0"/>
              </a:rPr>
              <a:t>avec celui de l’UNIVERSITE</a:t>
            </a: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Montserrat" panose="02000505000000020004" pitchFamily="2" charset="0"/>
                <a:cs typeface="Calibri" panose="020F0502020204030204" pitchFamily="34" charset="0"/>
              </a:rPr>
              <a:t>Soutenir les entreprises du territoire </a:t>
            </a:r>
            <a:br>
              <a:rPr lang="fr-FR" dirty="0">
                <a:latin typeface="Montserrat" panose="02000505000000020004" pitchFamily="2" charset="0"/>
                <a:cs typeface="Calibri" panose="020F0502020204030204" pitchFamily="34" charset="0"/>
              </a:rPr>
            </a:br>
            <a:r>
              <a:rPr lang="fr-FR" dirty="0">
                <a:latin typeface="Montserrat" panose="02000505000000020004" pitchFamily="2" charset="0"/>
                <a:cs typeface="Calibri" panose="020F0502020204030204" pitchFamily="34" charset="0"/>
              </a:rPr>
              <a:t>en faveur de l’emploi et de la formation</a:t>
            </a: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Montserrat" panose="02000505000000020004" pitchFamily="2" charset="0"/>
                <a:cs typeface="Calibri" panose="020F0502020204030204" pitchFamily="34" charset="0"/>
              </a:rPr>
              <a:t>Accompagner les étudiants dans leur insertion pro aux côté du BAIP</a:t>
            </a: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endParaRPr lang="fr-FR" dirty="0">
              <a:latin typeface="Montserrat" panose="02000505000000020004" pitchFamily="2" charset="0"/>
              <a:cs typeface="Calibri" panose="020F0502020204030204" pitchFamily="34" charset="0"/>
            </a:endParaRPr>
          </a:p>
          <a:p>
            <a:pPr marL="457200" lvl="3" indent="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None/>
              <a:defRPr/>
            </a:pPr>
            <a:endParaRPr lang="fr-FR" dirty="0">
              <a:latin typeface="Montserrat" panose="02000505000000020004" pitchFamily="2" charset="0"/>
              <a:cs typeface="Calibri" panose="020F0502020204030204" pitchFamily="34" charset="0"/>
            </a:endParaRP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endParaRPr lang="fr-FR" dirty="0">
              <a:latin typeface="Montserrat" panose="02000505000000020004" pitchFamily="2" charset="0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25EEBEF-461E-4588-9AC2-871B7A03FF81}"/>
              </a:ext>
            </a:extLst>
          </p:cNvPr>
          <p:cNvGrpSpPr/>
          <p:nvPr/>
        </p:nvGrpSpPr>
        <p:grpSpPr>
          <a:xfrm>
            <a:off x="4531919" y="3223165"/>
            <a:ext cx="5556738" cy="3498035"/>
            <a:chOff x="5895438" y="1371616"/>
            <a:chExt cx="7129186" cy="4786130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D7FFEBDF-9D1A-409E-8C28-E7040D1AA4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5822958"/>
                </p:ext>
              </p:extLst>
            </p:nvPr>
          </p:nvGraphicFramePr>
          <p:xfrm>
            <a:off x="5895438" y="1371616"/>
            <a:ext cx="7129186" cy="4786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8A0B449-BF06-4207-8D09-B64CC5A8D00B}"/>
                </a:ext>
              </a:extLst>
            </p:cNvPr>
            <p:cNvGrpSpPr/>
            <p:nvPr/>
          </p:nvGrpSpPr>
          <p:grpSpPr>
            <a:xfrm>
              <a:off x="7350764" y="1638626"/>
              <a:ext cx="4515922" cy="4189071"/>
              <a:chOff x="7350764" y="1638626"/>
              <a:chExt cx="4515922" cy="4189071"/>
            </a:xfrm>
          </p:grpSpPr>
          <p:pic>
            <p:nvPicPr>
              <p:cNvPr id="8" name="Image 2">
                <a:extLst>
                  <a:ext uri="{FF2B5EF4-FFF2-40B4-BE49-F238E27FC236}">
                    <a16:creationId xmlns:a16="http://schemas.microsoft.com/office/drawing/2014/main" id="{3F5AB214-D8DD-4650-8C8E-4B807345D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5486" y="4629639"/>
                <a:ext cx="1122079" cy="1120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 3">
                <a:extLst>
                  <a:ext uri="{FF2B5EF4-FFF2-40B4-BE49-F238E27FC236}">
                    <a16:creationId xmlns:a16="http://schemas.microsoft.com/office/drawing/2014/main" id="{E2AB9F6F-101B-4FD9-868A-EA688ECDEB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7565" y="2100291"/>
                <a:ext cx="1122971" cy="1120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4">
                <a:extLst>
                  <a:ext uri="{FF2B5EF4-FFF2-40B4-BE49-F238E27FC236}">
                    <a16:creationId xmlns:a16="http://schemas.microsoft.com/office/drawing/2014/main" id="{D6840A3E-8F24-404E-82E6-7A530E75F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7990" y="4706950"/>
                <a:ext cx="1118090" cy="1120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ZoneTexte 8">
                <a:extLst>
                  <a:ext uri="{FF2B5EF4-FFF2-40B4-BE49-F238E27FC236}">
                    <a16:creationId xmlns:a16="http://schemas.microsoft.com/office/drawing/2014/main" id="{E162AF94-36AE-4941-B1E6-8FD0FF49FF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1608" y="1638626"/>
                <a:ext cx="1834884" cy="505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Entreprise</a:t>
                </a:r>
              </a:p>
            </p:txBody>
          </p:sp>
          <p:sp>
            <p:nvSpPr>
              <p:cNvPr id="12" name="ZoneTexte 20">
                <a:extLst>
                  <a:ext uri="{FF2B5EF4-FFF2-40B4-BE49-F238E27FC236}">
                    <a16:creationId xmlns:a16="http://schemas.microsoft.com/office/drawing/2014/main" id="{FBF3F287-5A57-440E-9FFD-4DFA5C605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19143" y="4272936"/>
                <a:ext cx="2247543" cy="505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Universitaire</a:t>
                </a:r>
              </a:p>
            </p:txBody>
          </p:sp>
          <p:sp>
            <p:nvSpPr>
              <p:cNvPr id="13" name="ZoneTexte 21">
                <a:extLst>
                  <a:ext uri="{FF2B5EF4-FFF2-40B4-BE49-F238E27FC236}">
                    <a16:creationId xmlns:a16="http://schemas.microsoft.com/office/drawing/2014/main" id="{99A7A67E-DEDC-4589-897F-8D9298A823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0764" y="4106070"/>
                <a:ext cx="1834884" cy="505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dirty="0">
                    <a:solidFill>
                      <a:schemeClr val="bg1"/>
                    </a:solidFill>
                    <a:latin typeface="Montserrat" panose="02000505000000020004" pitchFamily="2" charset="0"/>
                  </a:rPr>
                  <a:t>Etudiant</a:t>
                </a:r>
              </a:p>
            </p:txBody>
          </p:sp>
          <p:pic>
            <p:nvPicPr>
              <p:cNvPr id="14" name="Image 20">
                <a:hlinkClick r:id="rId10"/>
                <a:extLst>
                  <a:ext uri="{FF2B5EF4-FFF2-40B4-BE49-F238E27FC236}">
                    <a16:creationId xmlns:a16="http://schemas.microsoft.com/office/drawing/2014/main" id="{741EAF0C-6672-4126-A3FD-6EEE94004A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8912" y="3558769"/>
                <a:ext cx="960278" cy="79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99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394102B-8CB5-4E2F-A0CD-C9BA26DA34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45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hape 56">
            <a:extLst>
              <a:ext uri="{FF2B5EF4-FFF2-40B4-BE49-F238E27FC236}">
                <a16:creationId xmlns:a16="http://schemas.microsoft.com/office/drawing/2014/main" id="{EC63155C-B589-4241-9D6E-89C8BA09CA04}"/>
              </a:ext>
            </a:extLst>
          </p:cNvPr>
          <p:cNvSpPr/>
          <p:nvPr/>
        </p:nvSpPr>
        <p:spPr>
          <a:xfrm>
            <a:off x="899152" y="400656"/>
            <a:ext cx="7802720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ctr">
              <a:defRPr sz="1800" cap="all" spc="360"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pPr marL="0" marR="0" lvl="0" indent="0" defTabSz="94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360" normalizeH="0" baseline="0" noProof="0" dirty="0">
                <a:ln>
                  <a:noFill/>
                </a:ln>
                <a:solidFill>
                  <a:srgbClr val="C73435"/>
                </a:solidFill>
                <a:effectLst/>
                <a:uLnTx/>
                <a:uFillTx/>
                <a:latin typeface="Montserrat" panose="02000505000000020004" pitchFamily="2" charset="0"/>
                <a:sym typeface="Montserrat-Regular"/>
              </a:rPr>
              <a:t>Intérêt pour les Etudiants</a:t>
            </a:r>
            <a:endParaRPr kumimoji="0" lang="fr-FR" altLang="fr-FR" sz="2800" b="1" i="0" u="none" strike="noStrike" kern="1200" cap="all" spc="360" normalizeH="0" baseline="0" noProof="0" dirty="0">
              <a:ln>
                <a:noFill/>
              </a:ln>
              <a:solidFill>
                <a:srgbClr val="C73435"/>
              </a:solidFill>
              <a:effectLst/>
              <a:uLnTx/>
              <a:uFillTx/>
              <a:latin typeface="Montserrat" panose="02000505000000020004" pitchFamily="2" charset="0"/>
              <a:sym typeface="Montserrat-Regular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77B122-9F33-4936-9593-27771F14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61" y="1286189"/>
            <a:ext cx="6777538" cy="517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1" hangingPunct="1">
              <a:spcBef>
                <a:spcPts val="617"/>
              </a:spcBef>
              <a:spcAft>
                <a:spcPts val="617"/>
              </a:spcAft>
              <a:buClr>
                <a:srgbClr val="0070C0"/>
              </a:buClr>
              <a:buNone/>
              <a:defRPr/>
            </a:pPr>
            <a:r>
              <a:rPr lang="fr-FR" sz="1800" b="1" dirty="0">
                <a:latin typeface="Montserrat" panose="02000505000000020004" pitchFamily="2" charset="0"/>
              </a:rPr>
              <a:t>Des échanges </a:t>
            </a:r>
            <a:r>
              <a:rPr lang="fr-FR" sz="1800" dirty="0">
                <a:latin typeface="Montserrat" panose="02000505000000020004" pitchFamily="2" charset="0"/>
              </a:rPr>
              <a:t>avec des </a:t>
            </a:r>
            <a:r>
              <a:rPr lang="fr-FR" sz="1800" b="1" dirty="0">
                <a:latin typeface="Montserrat" panose="02000505000000020004" pitchFamily="2" charset="0"/>
              </a:rPr>
              <a:t>pros </a:t>
            </a:r>
            <a:r>
              <a:rPr lang="fr-FR" sz="1800" dirty="0">
                <a:latin typeface="Montserrat" panose="02000505000000020004" pitchFamily="2" charset="0"/>
              </a:rPr>
              <a:t>organisés</a:t>
            </a:r>
            <a:r>
              <a:rPr lang="fr-FR" sz="1800" b="1" dirty="0">
                <a:latin typeface="Montserrat" panose="02000505000000020004" pitchFamily="2" charset="0"/>
              </a:rPr>
              <a:t> </a:t>
            </a:r>
            <a:r>
              <a:rPr lang="fr-FR" sz="1800" dirty="0">
                <a:latin typeface="Montserrat" panose="02000505000000020004" pitchFamily="2" charset="0"/>
              </a:rPr>
              <a:t>tout au long de l’année par le biais d’</a:t>
            </a:r>
            <a:r>
              <a:rPr lang="fr-FR" sz="1800" b="1" dirty="0">
                <a:latin typeface="Montserrat" panose="02000505000000020004" pitchFamily="2" charset="0"/>
              </a:rPr>
              <a:t>événements </a:t>
            </a:r>
            <a:r>
              <a:rPr lang="fr-FR" sz="1800" dirty="0">
                <a:latin typeface="Montserrat" panose="02000505000000020004" pitchFamily="2" charset="0"/>
              </a:rPr>
              <a:t>et de </a:t>
            </a:r>
            <a:r>
              <a:rPr lang="fr-FR" sz="1800" b="1" dirty="0">
                <a:latin typeface="Montserrat" panose="02000505000000020004" pitchFamily="2" charset="0"/>
              </a:rPr>
              <a:t>rencontres :</a:t>
            </a:r>
          </a:p>
          <a:p>
            <a:pPr marL="0" lvl="2" indent="0" eaLnBrk="1" hangingPunct="1">
              <a:spcBef>
                <a:spcPts val="617"/>
              </a:spcBef>
              <a:spcAft>
                <a:spcPts val="617"/>
              </a:spcAft>
              <a:buClr>
                <a:srgbClr val="0070C0"/>
              </a:buClr>
              <a:buNone/>
              <a:defRPr/>
            </a:pPr>
            <a:endParaRPr lang="fr-FR" sz="1800" b="1" dirty="0">
              <a:latin typeface="Montserrat" panose="02000505000000020004" pitchFamily="2" charset="0"/>
            </a:endParaRP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r>
              <a:rPr lang="fr-FR" sz="1800" b="1" dirty="0">
                <a:latin typeface="Montserrat" panose="02000505000000020004" pitchFamily="2" charset="0"/>
                <a:cs typeface="Calibri" panose="020F0502020204030204" pitchFamily="34" charset="0"/>
              </a:rPr>
              <a:t>Vous mettre en contact </a:t>
            </a:r>
            <a:r>
              <a:rPr lang="fr-FR" sz="1800" dirty="0">
                <a:latin typeface="Montserrat" panose="02000505000000020004" pitchFamily="2" charset="0"/>
                <a:cs typeface="Calibri" panose="020F0502020204030204" pitchFamily="34" charset="0"/>
              </a:rPr>
              <a:t>avec les pros et vous aider à développer votre </a:t>
            </a:r>
            <a:r>
              <a:rPr lang="fr-FR" sz="1800" b="1" dirty="0">
                <a:latin typeface="Montserrat" panose="02000505000000020004" pitchFamily="2" charset="0"/>
                <a:cs typeface="Calibri" panose="020F0502020204030204" pitchFamily="34" charset="0"/>
              </a:rPr>
              <a:t>réseau</a:t>
            </a: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endParaRPr lang="fr-FR" sz="1800" dirty="0">
              <a:latin typeface="Montserrat" panose="02000505000000020004" pitchFamily="2" charset="0"/>
              <a:cs typeface="Calibri" panose="020F0502020204030204" pitchFamily="34" charset="0"/>
            </a:endParaRP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r>
              <a:rPr lang="fr-FR" sz="1800" dirty="0">
                <a:latin typeface="Montserrat" panose="02000505000000020004" pitchFamily="2" charset="0"/>
                <a:cs typeface="Calibri" panose="020F0502020204030204" pitchFamily="34" charset="0"/>
              </a:rPr>
              <a:t>Découvrir et comprendre le monde de l’entreprise pour mieux vous </a:t>
            </a:r>
            <a:r>
              <a:rPr lang="fr-FR" sz="1800" b="1" dirty="0">
                <a:latin typeface="Montserrat" panose="02000505000000020004" pitchFamily="2" charset="0"/>
                <a:cs typeface="Calibri" panose="020F0502020204030204" pitchFamily="34" charset="0"/>
              </a:rPr>
              <a:t>orienter</a:t>
            </a:r>
            <a:r>
              <a:rPr lang="fr-FR" sz="1800" dirty="0">
                <a:latin typeface="Montserrat" panose="02000505000000020004" pitchFamily="2" charset="0"/>
                <a:cs typeface="Calibri" panose="020F0502020204030204" pitchFamily="34" charset="0"/>
              </a:rPr>
              <a:t> et </a:t>
            </a:r>
            <a:r>
              <a:rPr lang="fr-FR" sz="1800" b="1" dirty="0">
                <a:latin typeface="Montserrat" panose="02000505000000020004" pitchFamily="2" charset="0"/>
                <a:cs typeface="Calibri" panose="020F0502020204030204" pitchFamily="34" charset="0"/>
              </a:rPr>
              <a:t>réussir votre parcours</a:t>
            </a:r>
            <a:br>
              <a:rPr lang="fr-FR" sz="1800" dirty="0">
                <a:latin typeface="Montserrat" panose="02000505000000020004" pitchFamily="2" charset="0"/>
                <a:cs typeface="Calibri" panose="020F0502020204030204" pitchFamily="34" charset="0"/>
              </a:rPr>
            </a:br>
            <a:endParaRPr lang="fr-FR" sz="1800" dirty="0">
              <a:latin typeface="Montserrat" panose="02000505000000020004" pitchFamily="2" charset="0"/>
              <a:cs typeface="Calibri" panose="020F0502020204030204" pitchFamily="34" charset="0"/>
            </a:endParaRPr>
          </a:p>
          <a:p>
            <a:pPr marL="914400" lvl="3" indent="-457200" eaLnBrk="1" hangingPunct="1">
              <a:spcBef>
                <a:spcPts val="617"/>
              </a:spcBef>
              <a:spcAft>
                <a:spcPts val="617"/>
              </a:spcAft>
              <a:buClr>
                <a:srgbClr val="E3A51A"/>
              </a:buClr>
              <a:buFont typeface="Wingdings" panose="05000000000000000000" pitchFamily="2" charset="2"/>
              <a:buChar char="§"/>
              <a:defRPr/>
            </a:pPr>
            <a:r>
              <a:rPr lang="fr-FR" sz="1800" dirty="0">
                <a:latin typeface="Montserrat" panose="02000505000000020004" pitchFamily="2" charset="0"/>
                <a:cs typeface="Calibri" panose="020F0502020204030204" pitchFamily="34" charset="0"/>
              </a:rPr>
              <a:t>Vous aider à trouver un </a:t>
            </a:r>
            <a:r>
              <a:rPr lang="fr-FR" sz="1800" b="1" dirty="0">
                <a:latin typeface="Montserrat" panose="02000505000000020004" pitchFamily="2" charset="0"/>
                <a:cs typeface="Calibri" panose="020F0502020204030204" pitchFamily="34" charset="0"/>
              </a:rPr>
              <a:t>stage</a:t>
            </a:r>
            <a:r>
              <a:rPr lang="fr-FR" sz="1800" dirty="0">
                <a:latin typeface="Montserrat" panose="02000505000000020004" pitchFamily="2" charset="0"/>
                <a:cs typeface="Calibri" panose="020F0502020204030204" pitchFamily="34" charset="0"/>
              </a:rPr>
              <a:t>, une </a:t>
            </a:r>
            <a:r>
              <a:rPr lang="fr-FR" sz="1800" b="1" dirty="0">
                <a:latin typeface="Montserrat" panose="02000505000000020004" pitchFamily="2" charset="0"/>
                <a:cs typeface="Calibri" panose="020F0502020204030204" pitchFamily="34" charset="0"/>
              </a:rPr>
              <a:t>alternance</a:t>
            </a:r>
            <a:r>
              <a:rPr lang="fr-FR" sz="1800" dirty="0">
                <a:latin typeface="Montserrat" panose="02000505000000020004" pitchFamily="2" charset="0"/>
                <a:cs typeface="Calibri" panose="020F0502020204030204" pitchFamily="34" charset="0"/>
              </a:rPr>
              <a:t>, un </a:t>
            </a:r>
            <a:r>
              <a:rPr lang="fr-FR" sz="1800" b="1" dirty="0">
                <a:latin typeface="Montserrat" panose="02000505000000020004" pitchFamily="2" charset="0"/>
                <a:cs typeface="Calibri" panose="020F0502020204030204" pitchFamily="34" charset="0"/>
              </a:rPr>
              <a:t>job étudiant</a:t>
            </a:r>
            <a:br>
              <a:rPr lang="fr-FR" sz="2400" dirty="0">
                <a:latin typeface="Montserrat" panose="02000505000000020004" pitchFamily="2" charset="0"/>
                <a:cs typeface="Calibri" panose="020F0502020204030204" pitchFamily="34" charset="0"/>
              </a:rPr>
            </a:br>
            <a:endParaRPr lang="fr-FR" altLang="fr-FR" sz="2000" dirty="0">
              <a:latin typeface="Montserrat" panose="02000505000000020004" pitchFamily="2" charset="0"/>
              <a:cs typeface="Times New Roman" pitchFamily="18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03C6527-58AA-4332-BC46-EC94129A6346}"/>
              </a:ext>
            </a:extLst>
          </p:cNvPr>
          <p:cNvGrpSpPr/>
          <p:nvPr/>
        </p:nvGrpSpPr>
        <p:grpSpPr>
          <a:xfrm>
            <a:off x="92497" y="1481800"/>
            <a:ext cx="1613309" cy="4797501"/>
            <a:chOff x="171121" y="1309170"/>
            <a:chExt cx="1613309" cy="4797501"/>
          </a:xfrm>
        </p:grpSpPr>
        <p:grpSp>
          <p:nvGrpSpPr>
            <p:cNvPr id="6" name="Groupe 7">
              <a:extLst>
                <a:ext uri="{FF2B5EF4-FFF2-40B4-BE49-F238E27FC236}">
                  <a16:creationId xmlns:a16="http://schemas.microsoft.com/office/drawing/2014/main" id="{EA3D211B-3F46-4201-A0BF-2B42B1B5D15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1121" y="1309170"/>
              <a:ext cx="1613309" cy="4484418"/>
              <a:chOff x="3894154" y="1936264"/>
              <a:chExt cx="1355692" cy="3767328"/>
            </a:xfrm>
          </p:grpSpPr>
          <p:pic>
            <p:nvPicPr>
              <p:cNvPr id="22" name="Image 1">
                <a:extLst>
                  <a:ext uri="{FF2B5EF4-FFF2-40B4-BE49-F238E27FC236}">
                    <a16:creationId xmlns:a16="http://schemas.microsoft.com/office/drawing/2014/main" id="{45D95CA3-32BF-48C6-ADE5-ACC95ECF9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8189" y="1936264"/>
                <a:ext cx="1351657" cy="899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Image 2">
                <a:extLst>
                  <a:ext uri="{FF2B5EF4-FFF2-40B4-BE49-F238E27FC236}">
                    <a16:creationId xmlns:a16="http://schemas.microsoft.com/office/drawing/2014/main" id="{C2DCB8E5-0A1F-4B83-8682-487FCFFEA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154" y="2888378"/>
                <a:ext cx="1355692" cy="90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Image 3">
                <a:extLst>
                  <a:ext uri="{FF2B5EF4-FFF2-40B4-BE49-F238E27FC236}">
                    <a16:creationId xmlns:a16="http://schemas.microsoft.com/office/drawing/2014/main" id="{6C1B554C-712B-4A8C-BF67-8F7BAB9C78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154" y="3844086"/>
                <a:ext cx="1355692" cy="90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age 4">
                <a:extLst>
                  <a:ext uri="{FF2B5EF4-FFF2-40B4-BE49-F238E27FC236}">
                    <a16:creationId xmlns:a16="http://schemas.microsoft.com/office/drawing/2014/main" id="{6500E3EC-4CD7-442F-B1B1-57BAA9EC1E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154" y="4799797"/>
                <a:ext cx="1355692" cy="90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9B0204A-876B-4B5D-837F-C2D72F1D8360}"/>
                </a:ext>
              </a:extLst>
            </p:cNvPr>
            <p:cNvGrpSpPr/>
            <p:nvPr/>
          </p:nvGrpSpPr>
          <p:grpSpPr>
            <a:xfrm>
              <a:off x="208782" y="1341562"/>
              <a:ext cx="379208" cy="214571"/>
              <a:chOff x="208782" y="1341562"/>
              <a:chExt cx="379208" cy="214571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65B71F9B-4A21-4C2B-BDE1-004764402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071" y="1341562"/>
                <a:ext cx="143919" cy="214571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B0C22287-EE99-4A0B-9C2C-4526887077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8055" t="6470" r="17697" b="10654"/>
              <a:stretch/>
            </p:blipFill>
            <p:spPr>
              <a:xfrm>
                <a:off x="208782" y="1341562"/>
                <a:ext cx="235289" cy="214571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8813869-38F9-4736-B550-499A97C73917}"/>
                </a:ext>
              </a:extLst>
            </p:cNvPr>
            <p:cNvGrpSpPr/>
            <p:nvPr/>
          </p:nvGrpSpPr>
          <p:grpSpPr>
            <a:xfrm>
              <a:off x="220018" y="2470368"/>
              <a:ext cx="379208" cy="238654"/>
              <a:chOff x="208782" y="1341562"/>
              <a:chExt cx="379208" cy="214571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891654E2-13C9-44FD-86C3-F6D749E96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071" y="1341562"/>
                <a:ext cx="143919" cy="214571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B0EE4868-0FA3-45D8-985D-6D16D7C0F8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8055" t="6470" r="17697" b="10654"/>
              <a:stretch/>
            </p:blipFill>
            <p:spPr>
              <a:xfrm>
                <a:off x="208782" y="1341562"/>
                <a:ext cx="235289" cy="214571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C960ED7-6F48-4FA1-9E8D-29CF953CF813}"/>
                </a:ext>
              </a:extLst>
            </p:cNvPr>
            <p:cNvGrpSpPr/>
            <p:nvPr/>
          </p:nvGrpSpPr>
          <p:grpSpPr>
            <a:xfrm>
              <a:off x="204477" y="4752988"/>
              <a:ext cx="379208" cy="214571"/>
              <a:chOff x="208782" y="1341562"/>
              <a:chExt cx="379208" cy="214571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EC7C9588-CB56-44DA-9CDF-93CBB5AAB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071" y="1341562"/>
                <a:ext cx="143919" cy="214571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60E28BCB-582C-4C9E-96BD-9C142A710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8055" t="6470" r="17697" b="10654"/>
              <a:stretch/>
            </p:blipFill>
            <p:spPr>
              <a:xfrm>
                <a:off x="208782" y="1341562"/>
                <a:ext cx="235289" cy="214571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C459D69-FF0D-454B-8D08-59D20E80F842}"/>
                </a:ext>
              </a:extLst>
            </p:cNvPr>
            <p:cNvGrpSpPr/>
            <p:nvPr/>
          </p:nvGrpSpPr>
          <p:grpSpPr>
            <a:xfrm>
              <a:off x="201523" y="5892100"/>
              <a:ext cx="379208" cy="214571"/>
              <a:chOff x="208782" y="1341562"/>
              <a:chExt cx="379208" cy="214571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78367003-5AE5-4144-A411-F92819C54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071" y="1341562"/>
                <a:ext cx="143919" cy="214571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84735CE6-0518-416D-8F7B-6BD7A0EC88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8055" t="6470" r="17697" b="10654"/>
              <a:stretch/>
            </p:blipFill>
            <p:spPr>
              <a:xfrm>
                <a:off x="208782" y="1341562"/>
                <a:ext cx="235289" cy="214571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AB9F0BF-426C-4D2B-8097-3C68B8D38B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4702" y="3613185"/>
              <a:ext cx="379208" cy="214571"/>
              <a:chOff x="208782" y="1341562"/>
              <a:chExt cx="379208" cy="214571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56A159D1-1B63-4E96-97CC-F68982AB4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071" y="1341562"/>
                <a:ext cx="143919" cy="214571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E4C398EC-E19D-43EA-897D-A8A788AE05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8055" t="6470" r="17697" b="10654"/>
              <a:stretch/>
            </p:blipFill>
            <p:spPr>
              <a:xfrm>
                <a:off x="208782" y="1341562"/>
                <a:ext cx="235289" cy="214571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1411682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705EBB-C908-445C-A6A3-1565FDFBC7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46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" name="Image 18">
            <a:extLst>
              <a:ext uri="{FF2B5EF4-FFF2-40B4-BE49-F238E27FC236}">
                <a16:creationId xmlns:a16="http://schemas.microsoft.com/office/drawing/2014/main" id="{2E863C82-33FB-4886-A5AB-0650B2C75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/>
          <a:stretch/>
        </p:blipFill>
        <p:spPr bwMode="auto">
          <a:xfrm>
            <a:off x="0" y="-14187"/>
            <a:ext cx="3818374" cy="6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0">
            <a:extLst>
              <a:ext uri="{FF2B5EF4-FFF2-40B4-BE49-F238E27FC236}">
                <a16:creationId xmlns:a16="http://schemas.microsoft.com/office/drawing/2014/main" id="{EE2C4FC4-A514-4D78-8117-957E95D5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813" y="36316"/>
            <a:ext cx="522645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defTabSz="95993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prstClr val="black"/>
                </a:solidFill>
                <a:latin typeface="Montserrat" pitchFamily="2" charset="77"/>
                <a:cs typeface="Calibri" panose="020F0502020204030204" pitchFamily="34" charset="0"/>
              </a:rPr>
              <a:t>JOBTEASER :</a:t>
            </a:r>
          </a:p>
          <a:p>
            <a:pPr algn="ctr" defTabSz="95993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1" dirty="0">
                <a:solidFill>
                  <a:prstClr val="black"/>
                </a:solidFill>
                <a:latin typeface="Montserrat" pitchFamily="2" charset="77"/>
                <a:cs typeface="Calibri" panose="020F0502020204030204" pitchFamily="34" charset="0"/>
              </a:rPr>
              <a:t>Un outil du Club dans votre recherche d’alternance</a:t>
            </a:r>
          </a:p>
        </p:txBody>
      </p:sp>
      <p:pic>
        <p:nvPicPr>
          <p:cNvPr id="27" name="Image 1">
            <a:extLst>
              <a:ext uri="{FF2B5EF4-FFF2-40B4-BE49-F238E27FC236}">
                <a16:creationId xmlns:a16="http://schemas.microsoft.com/office/drawing/2014/main" id="{535D45AF-39D8-4AFE-9208-E013CB413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1900" b="5682"/>
          <a:stretch/>
        </p:blipFill>
        <p:spPr bwMode="auto">
          <a:xfrm>
            <a:off x="3852925" y="2680839"/>
            <a:ext cx="5291075" cy="39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35EF7F8E-EEEC-4078-886A-5E7D3544C5ED}"/>
              </a:ext>
            </a:extLst>
          </p:cNvPr>
          <p:cNvSpPr/>
          <p:nvPr/>
        </p:nvSpPr>
        <p:spPr>
          <a:xfrm>
            <a:off x="3818374" y="5697415"/>
            <a:ext cx="1235947" cy="7737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ZoneTexte 4">
            <a:extLst>
              <a:ext uri="{FF2B5EF4-FFF2-40B4-BE49-F238E27FC236}">
                <a16:creationId xmlns:a16="http://schemas.microsoft.com/office/drawing/2014/main" id="{E6430485-2B78-4EB0-A472-20BFD4A8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623" y="5187392"/>
            <a:ext cx="396729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1" dirty="0">
                <a:solidFill>
                  <a:prstClr val="black"/>
                </a:solidFill>
                <a:cs typeface="Arial" panose="020B0604020202020204" pitchFamily="34" charset="0"/>
              </a:rPr>
              <a:t>Suivez les offres que vous sauvegardez et vos candidatures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D4600BA-465F-4B3F-9F92-48BDFFE0FE01}"/>
              </a:ext>
            </a:extLst>
          </p:cNvPr>
          <p:cNvCxnSpPr>
            <a:cxnSpLocks/>
          </p:cNvCxnSpPr>
          <p:nvPr/>
        </p:nvCxnSpPr>
        <p:spPr>
          <a:xfrm flipH="1">
            <a:off x="4685207" y="5510449"/>
            <a:ext cx="807329" cy="5164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FDD1FB53-FD68-4A76-AEBE-5A18B450432E}"/>
              </a:ext>
            </a:extLst>
          </p:cNvPr>
          <p:cNvSpPr/>
          <p:nvPr/>
        </p:nvSpPr>
        <p:spPr>
          <a:xfrm>
            <a:off x="6817540" y="2604554"/>
            <a:ext cx="477563" cy="646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E224991-E2FA-4271-AEAA-71B567D575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95103" y="3111816"/>
            <a:ext cx="575295" cy="346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34" name="Rectangle 4">
            <a:extLst>
              <a:ext uri="{FF2B5EF4-FFF2-40B4-BE49-F238E27FC236}">
                <a16:creationId xmlns:a16="http://schemas.microsoft.com/office/drawing/2014/main" id="{ADEAC979-4B80-47C1-A62F-CF33FCA8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671" y="1340253"/>
            <a:ext cx="77787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defTabSz="95993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C73435"/>
                </a:solidFill>
                <a:latin typeface="Montserrat" panose="02000505000000020004" pitchFamily="2" charset="0"/>
                <a:cs typeface="Calibri" panose="020F0502020204030204" pitchFamily="34" charset="0"/>
              </a:rPr>
              <a:t>Rdv sur : </a:t>
            </a:r>
            <a:r>
              <a:rPr lang="fr-FR" altLang="fr-FR" sz="1800" b="1" dirty="0">
                <a:solidFill>
                  <a:srgbClr val="C00000"/>
                </a:solidFill>
                <a:latin typeface="Montserrat" panose="02000505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club-usmb.jobteaser.com</a:t>
            </a:r>
            <a:endParaRPr lang="fr-FR" altLang="fr-FR" sz="1800" b="1" dirty="0">
              <a:solidFill>
                <a:srgbClr val="C00000"/>
              </a:solidFill>
              <a:latin typeface="Montserrat" panose="02000505000000020004" pitchFamily="2" charset="0"/>
            </a:endParaRPr>
          </a:p>
          <a:p>
            <a:pPr algn="ctr" defTabSz="95993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C00000"/>
                </a:solidFill>
                <a:latin typeface="Montserrat" panose="02000505000000020004" pitchFamily="2" charset="0"/>
                <a:cs typeface="Calibri" panose="020F0502020204030204" pitchFamily="34" charset="0"/>
              </a:rPr>
              <a:t>Ou via le site du Club - onglet Etudiant(e)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AEE0AB4-6BE3-4991-A2A3-630B946EA7CD}"/>
              </a:ext>
            </a:extLst>
          </p:cNvPr>
          <p:cNvSpPr txBox="1"/>
          <p:nvPr/>
        </p:nvSpPr>
        <p:spPr>
          <a:xfrm>
            <a:off x="0" y="1529384"/>
            <a:ext cx="3818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959937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 compte en qqs minutes</a:t>
            </a:r>
          </a:p>
          <a:p>
            <a:pPr algn="ctr" defTabSz="95993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votre adresse mail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usmb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1800" dirty="0">
              <a:solidFill>
                <a:srgbClr val="C00000"/>
              </a:solidFill>
              <a:latin typeface="Montserrat" panose="02000505000000020004" pitchFamily="2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9DFE91-8F8B-4325-8734-3BD2111D3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47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0">
            <a:extLst>
              <a:ext uri="{FF2B5EF4-FFF2-40B4-BE49-F238E27FC236}">
                <a16:creationId xmlns:a16="http://schemas.microsoft.com/office/drawing/2014/main" id="{7487E02D-BCB2-4D05-8F9F-299BDA62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813" y="36316"/>
            <a:ext cx="52264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defTabSz="95993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prstClr val="black"/>
                </a:solidFill>
                <a:latin typeface="Montserrat" pitchFamily="2" charset="77"/>
                <a:cs typeface="Calibri" panose="020F0502020204030204" pitchFamily="34" charset="0"/>
              </a:rPr>
              <a:t>Autres sites de recherche</a:t>
            </a:r>
            <a:endParaRPr lang="fr-FR" altLang="fr-FR" sz="1800" b="1" dirty="0">
              <a:solidFill>
                <a:prstClr val="black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335F12-3A33-4916-910C-D1D0B65D7886}"/>
              </a:ext>
            </a:extLst>
          </p:cNvPr>
          <p:cNvSpPr txBox="1"/>
          <p:nvPr/>
        </p:nvSpPr>
        <p:spPr>
          <a:xfrm>
            <a:off x="2857858" y="1424145"/>
            <a:ext cx="5657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Cf mon mail du 10/02/2023 à tous les étudiants !</a:t>
            </a:r>
          </a:p>
          <a:p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« Sites et infos utiles pour vos recherches de stages, emplois, alternances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E8020D-D744-4E7A-8F51-109289AC39B6}"/>
              </a:ext>
            </a:extLst>
          </p:cNvPr>
          <p:cNvSpPr txBox="1"/>
          <p:nvPr/>
        </p:nvSpPr>
        <p:spPr>
          <a:xfrm>
            <a:off x="1016201" y="2368825"/>
            <a:ext cx="7984924" cy="487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Quelques exemples :</a:t>
            </a:r>
          </a:p>
          <a:p>
            <a:endParaRPr lang="fr-FR" dirty="0"/>
          </a:p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https://www.emploi-store.fr/portail/services/</a:t>
            </a:r>
            <a:r>
              <a:rPr lang="fr-FR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laBonneBoite</a:t>
            </a:r>
            <a:endParaRPr lang="fr-FR" sz="18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https://jobs-stages.</a:t>
            </a:r>
            <a:r>
              <a:rPr lang="fr-FR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letudiant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.fr</a:t>
            </a:r>
            <a:endParaRPr lang="fr-FR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https://fr.</a:t>
            </a:r>
            <a:r>
              <a:rPr lang="fr-FR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indeed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.com</a:t>
            </a:r>
            <a:endParaRPr lang="fr-FR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spc="-1" dirty="0">
                <a:solidFill>
                  <a:srgbClr val="E7344C"/>
                </a:solidFill>
                <a:latin typeface="Gotham"/>
              </a:rPr>
              <a:t>JCAP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i="1" spc="-1" dirty="0">
                <a:solidFill>
                  <a:srgbClr val="E7344C"/>
                </a:solidFill>
                <a:latin typeface="Gotham"/>
              </a:rPr>
              <a:t>M3DM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</a:t>
            </a:r>
            <a:r>
              <a:rPr lang="fr-FR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emploi-territorial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.fr/</a:t>
            </a:r>
            <a:r>
              <a:rPr lang="fr-FR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</a:t>
            </a:r>
            <a:r>
              <a:rPr lang="fr-FR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emploipublic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.fr/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Offres relayées par le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 Montagne 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https://www.emploi-montagne.com/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voir les offres postées sur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Pôle Emploi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APEC…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fr-FR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04135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E99526-31D6-4B3A-9DD1-54EE8D23F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48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hape 56">
            <a:extLst>
              <a:ext uri="{FF2B5EF4-FFF2-40B4-BE49-F238E27FC236}">
                <a16:creationId xmlns:a16="http://schemas.microsoft.com/office/drawing/2014/main" id="{DCA4D563-1F4D-4F2E-BB4F-A8E8AB8C39A3}"/>
              </a:ext>
            </a:extLst>
          </p:cNvPr>
          <p:cNvSpPr/>
          <p:nvPr/>
        </p:nvSpPr>
        <p:spPr>
          <a:xfrm>
            <a:off x="926483" y="178350"/>
            <a:ext cx="7960342" cy="1123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ctr">
              <a:defRPr sz="1800" cap="all" spc="360"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pPr marL="0" marR="0" lvl="0" indent="0" defTabSz="94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all" spc="360" normalizeH="0" baseline="0" noProof="0" dirty="0">
                <a:ln>
                  <a:noFill/>
                </a:ln>
                <a:solidFill>
                  <a:srgbClr val="C73435"/>
                </a:solidFill>
                <a:effectLst/>
                <a:uLnTx/>
                <a:uFillTx/>
                <a:latin typeface="Montserrat" panose="02000505000000020004" pitchFamily="2" charset="0"/>
                <a:sym typeface="Montserrat-Regular"/>
              </a:rPr>
              <a:t>EVENEMENT A VENIR Club/FD</a:t>
            </a:r>
          </a:p>
          <a:p>
            <a:pPr marL="0" marR="0" lvl="0" indent="0" defTabSz="94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400" b="1" dirty="0">
                <a:solidFill>
                  <a:srgbClr val="C73435"/>
                </a:solidFill>
                <a:latin typeface="Montserrat" panose="02000505000000020004" pitchFamily="2" charset="0"/>
              </a:rPr>
              <a:t>STANDS METIERS</a:t>
            </a:r>
          </a:p>
          <a:p>
            <a:pPr marL="0" marR="0" lvl="0" indent="0" defTabSz="94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400" b="1" dirty="0">
                <a:solidFill>
                  <a:srgbClr val="C73435"/>
                </a:solidFill>
                <a:latin typeface="Montserrat" panose="02000505000000020004" pitchFamily="2" charset="0"/>
              </a:rPr>
              <a:t>mardi 21 mars après-midi </a:t>
            </a:r>
            <a:r>
              <a:rPr lang="fr-FR" altLang="fr-FR" sz="1600" dirty="0">
                <a:solidFill>
                  <a:srgbClr val="C73435"/>
                </a:solidFill>
                <a:latin typeface="Montserrat" panose="02000505000000020004" pitchFamily="2" charset="0"/>
              </a:rPr>
              <a:t>– salle 20020</a:t>
            </a:r>
            <a:endParaRPr kumimoji="0" lang="fr-FR" altLang="fr-FR" sz="1600" i="0" u="none" strike="noStrike" kern="1200" cap="all" spc="360" normalizeH="0" baseline="0" noProof="0" dirty="0">
              <a:ln>
                <a:noFill/>
              </a:ln>
              <a:solidFill>
                <a:srgbClr val="C73435"/>
              </a:solidFill>
              <a:effectLst/>
              <a:uLnTx/>
              <a:uFillTx/>
              <a:latin typeface="Montserrat" panose="02000505000000020004" pitchFamily="2" charset="0"/>
              <a:sym typeface="Montserrat-Regular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696BEE-071A-4010-AA6D-5BBCC999C53D}"/>
              </a:ext>
            </a:extLst>
          </p:cNvPr>
          <p:cNvSpPr txBox="1"/>
          <p:nvPr/>
        </p:nvSpPr>
        <p:spPr>
          <a:xfrm>
            <a:off x="666750" y="1685925"/>
            <a:ext cx="7077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b="0" i="0" dirty="0">
                <a:solidFill>
                  <a:srgbClr val="616366"/>
                </a:solidFill>
                <a:effectLst/>
                <a:latin typeface="Ubuntu"/>
              </a:rPr>
              <a:t>&gt;&gt; Professionnels issus du monde juridique, judiciaire et administratif </a:t>
            </a:r>
          </a:p>
          <a:p>
            <a:endParaRPr lang="fr-FR" dirty="0"/>
          </a:p>
          <a:p>
            <a:r>
              <a:rPr lang="fr-FR" dirty="0"/>
              <a:t>Pour les M1 : privilégier le créneau </a:t>
            </a:r>
            <a:r>
              <a:rPr lang="fr-FR" b="1" dirty="0"/>
              <a:t>16h30-18h </a:t>
            </a:r>
          </a:p>
          <a:p>
            <a:r>
              <a:rPr lang="fr-FR" b="0" i="0" dirty="0">
                <a:solidFill>
                  <a:srgbClr val="616366"/>
                </a:solidFill>
                <a:effectLst/>
                <a:latin typeface="Ubuntu"/>
              </a:rPr>
              <a:t>Pensez à vous munir de votre CV à jour et imprimé !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98482A-43FF-4072-9E48-DC80949E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81" y="3449776"/>
            <a:ext cx="4441444" cy="2962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F55F533-A2C4-4033-A2A1-08C0FB8BBAF4}"/>
              </a:ext>
            </a:extLst>
          </p:cNvPr>
          <p:cNvSpPr txBox="1"/>
          <p:nvPr/>
        </p:nvSpPr>
        <p:spPr>
          <a:xfrm>
            <a:off x="666750" y="3382521"/>
            <a:ext cx="3591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400" b="1" i="0" dirty="0">
                <a:solidFill>
                  <a:srgbClr val="555555"/>
                </a:solidFill>
                <a:effectLst/>
                <a:latin typeface="inherit"/>
              </a:rPr>
              <a:t>Professionnels invités :</a:t>
            </a:r>
            <a:endParaRPr lang="fr-FR" sz="1400" b="0" i="0" dirty="0">
              <a:solidFill>
                <a:srgbClr val="616366"/>
              </a:solidFill>
              <a:effectLst/>
              <a:latin typeface="Ubuntu"/>
            </a:endParaRPr>
          </a:p>
          <a:p>
            <a:pPr algn="l" fontAlgn="base"/>
            <a:endParaRPr lang="fr-FR" sz="1400" b="0" i="0" dirty="0">
              <a:solidFill>
                <a:srgbClr val="616366"/>
              </a:solidFill>
              <a:effectLst/>
              <a:latin typeface="Ubuntu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616366"/>
                </a:solidFill>
                <a:effectLst/>
                <a:latin typeface="Ubuntu"/>
              </a:rPr>
              <a:t> Collectivités territoriales et CDG 73 ; Institut Régional d’Administration ; Institut des Métiers du Notariat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616366"/>
                </a:solidFill>
                <a:effectLst/>
                <a:latin typeface="Ubuntu"/>
              </a:rPr>
              <a:t> Gendarmerie nationale ; Armée de terre ; Police nationale ; Services pénitentiaires ; Maison d’arrêt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616366"/>
                </a:solidFill>
                <a:effectLst/>
                <a:latin typeface="Ubuntu"/>
              </a:rPr>
              <a:t> Ordre des avocats</a:t>
            </a:r>
          </a:p>
          <a:p>
            <a:pPr fontAlgn="base"/>
            <a:r>
              <a:rPr lang="fr-FR" sz="1600" dirty="0">
                <a:solidFill>
                  <a:srgbClr val="616366"/>
                </a:solidFill>
                <a:latin typeface="Ubuntu"/>
              </a:rPr>
              <a:t>….</a:t>
            </a:r>
            <a:endParaRPr lang="fr-FR" sz="1600" b="0" i="0" dirty="0">
              <a:solidFill>
                <a:srgbClr val="616366"/>
              </a:solidFill>
              <a:effectLst/>
              <a:latin typeface="Ubuntu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408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B998194-AF55-4B09-87C9-01D3620D9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49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26AE63-DE85-4D9E-907D-D0DD7585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74" r="84539" b="37899"/>
          <a:stretch/>
        </p:blipFill>
        <p:spPr>
          <a:xfrm>
            <a:off x="1564613" y="1944884"/>
            <a:ext cx="1689659" cy="21587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F33B956-564A-4A38-8283-9C0AA438E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72" t="45171" b="18040"/>
          <a:stretch/>
        </p:blipFill>
        <p:spPr>
          <a:xfrm>
            <a:off x="6532418" y="3277730"/>
            <a:ext cx="1689659" cy="1669780"/>
          </a:xfrm>
          <a:prstGeom prst="rect">
            <a:avLst/>
          </a:prstGeom>
        </p:spPr>
      </p:pic>
      <p:sp>
        <p:nvSpPr>
          <p:cNvPr id="11" name="Shape 84">
            <a:extLst>
              <a:ext uri="{FF2B5EF4-FFF2-40B4-BE49-F238E27FC236}">
                <a16:creationId xmlns:a16="http://schemas.microsoft.com/office/drawing/2014/main" id="{92F2BD90-FB9B-40DF-AC49-0D6A6A762E01}"/>
              </a:ext>
            </a:extLst>
          </p:cNvPr>
          <p:cNvSpPr/>
          <p:nvPr/>
        </p:nvSpPr>
        <p:spPr>
          <a:xfrm>
            <a:off x="1564613" y="495996"/>
            <a:ext cx="10211019" cy="8015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marL="0" marR="0" lvl="0" indent="0" algn="l" defTabSz="9468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73435"/>
                </a:solidFill>
                <a:effectLst/>
                <a:uLnTx/>
                <a:uFillTx/>
                <a:latin typeface="Montserrat-SemiBold"/>
                <a:sym typeface="Montserrat-SemiBold"/>
              </a:rPr>
              <a:t>VOTRE CONTACT A LA FAC DE DROIT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73435"/>
              </a:solidFill>
              <a:effectLst/>
              <a:uLnTx/>
              <a:uFillTx/>
              <a:latin typeface="Montserrat-SemiBold"/>
              <a:sym typeface="Montserrat-SemiBold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FF665C-5190-4E3F-872A-53561AF77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5" t="-4038" r="17697" b="10653"/>
          <a:stretch/>
        </p:blipFill>
        <p:spPr>
          <a:xfrm>
            <a:off x="74910" y="58150"/>
            <a:ext cx="1489703" cy="153078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946D4DA-C9FA-464B-A209-0C18E456C293}"/>
              </a:ext>
            </a:extLst>
          </p:cNvPr>
          <p:cNvCxnSpPr>
            <a:cxnSpLocks/>
          </p:cNvCxnSpPr>
          <p:nvPr/>
        </p:nvCxnSpPr>
        <p:spPr>
          <a:xfrm>
            <a:off x="-10048" y="1493479"/>
            <a:ext cx="9154048" cy="0"/>
          </a:xfrm>
          <a:prstGeom prst="line">
            <a:avLst/>
          </a:prstGeom>
          <a:ln w="28575">
            <a:solidFill>
              <a:srgbClr val="E3A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>
            <a:extLst>
              <a:ext uri="{FF2B5EF4-FFF2-40B4-BE49-F238E27FC236}">
                <a16:creationId xmlns:a16="http://schemas.microsoft.com/office/drawing/2014/main" id="{91ECBC1B-1D95-463F-A14C-A3CC9DDAB34F}"/>
              </a:ext>
            </a:extLst>
          </p:cNvPr>
          <p:cNvSpPr>
            <a:spLocks/>
          </p:cNvSpPr>
          <p:nvPr/>
        </p:nvSpPr>
        <p:spPr bwMode="auto">
          <a:xfrm>
            <a:off x="1521489" y="2299360"/>
            <a:ext cx="6657464" cy="27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C00000"/>
                </a:solidFill>
                <a:latin typeface="Montserrat" panose="02000505000000020004" pitchFamily="2" charset="0"/>
                <a:cs typeface="Calibri" panose="020F0502020204030204" pitchFamily="34" charset="0"/>
                <a:sym typeface="Calibri Bold" panose="020F0702030404030204" pitchFamily="34" charset="0"/>
              </a:rPr>
              <a:t>Lucie Delefosse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2400" dirty="0">
              <a:latin typeface="Montserrat" panose="02000505000000020004" pitchFamily="2" charset="0"/>
              <a:sym typeface="Calibri Bold" panose="020F07020304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Montserrat" panose="02000505000000020004" pitchFamily="2" charset="0"/>
                <a:sym typeface="Calibri Bold" panose="020F0702030404030204" pitchFamily="34" charset="0"/>
              </a:rPr>
              <a:t>04 79 75 91 30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800" dirty="0">
                <a:latin typeface="Montserrat" panose="02000505000000020004" pitchFamily="2" charset="0"/>
                <a:cs typeface="Calibri" panose="020F0502020204030204" pitchFamily="34" charset="0"/>
                <a:sym typeface="Calibri Bold" panose="020F0702030404030204" pitchFamily="34" charset="0"/>
              </a:rPr>
              <a:t>Lucie.delefosse@univ-smb.fr</a:t>
            </a:r>
          </a:p>
        </p:txBody>
      </p:sp>
      <p:pic>
        <p:nvPicPr>
          <p:cNvPr id="15" name="Image 1">
            <a:hlinkClick r:id="rId4"/>
            <a:extLst>
              <a:ext uri="{FF2B5EF4-FFF2-40B4-BE49-F238E27FC236}">
                <a16:creationId xmlns:a16="http://schemas.microsoft.com/office/drawing/2014/main" id="{8308434F-2A8A-4562-8DCD-122B8BF7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1" y="5190554"/>
            <a:ext cx="1307504" cy="13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hlinkClick r:id="rId6"/>
            <a:extLst>
              <a:ext uri="{FF2B5EF4-FFF2-40B4-BE49-F238E27FC236}">
                <a16:creationId xmlns:a16="http://schemas.microsoft.com/office/drawing/2014/main" id="{734EE6BE-A13F-42DD-ABD6-E192638CF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153" y="5208280"/>
            <a:ext cx="1320012" cy="1325230"/>
          </a:xfrm>
          <a:prstGeom prst="rect">
            <a:avLst/>
          </a:prstGeom>
        </p:spPr>
      </p:pic>
      <p:pic>
        <p:nvPicPr>
          <p:cNvPr id="17" name="Image 1">
            <a:hlinkClick r:id="rId8"/>
            <a:extLst>
              <a:ext uri="{FF2B5EF4-FFF2-40B4-BE49-F238E27FC236}">
                <a16:creationId xmlns:a16="http://schemas.microsoft.com/office/drawing/2014/main" id="{00AEB4CC-D0A9-43A1-84F0-246781D1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17" y="5208280"/>
            <a:ext cx="1307504" cy="13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3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E7344C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55A002-B381-4CAB-BC2F-824151FC2B55}" type="slidenum">
              <a:rPr lang="fr-FR" sz="1200" b="0" strike="noStrike" spc="-1">
                <a:solidFill>
                  <a:srgbClr val="002542"/>
                </a:solidFill>
                <a:latin typeface="Calibri"/>
              </a:rPr>
              <a:t>5</a:t>
            </a:fld>
            <a:endParaRPr lang="fr-FR" sz="1200" b="0" strike="noStrike" spc="-1">
              <a:solidFill>
                <a:srgbClr val="002542"/>
              </a:solidFill>
              <a:latin typeface="Calibri"/>
            </a:endParaRPr>
          </a:p>
        </p:txBody>
      </p:sp>
      <p:grpSp>
        <p:nvGrpSpPr>
          <p:cNvPr id="58" name="Groupe 23"/>
          <p:cNvGrpSpPr/>
          <p:nvPr/>
        </p:nvGrpSpPr>
        <p:grpSpPr>
          <a:xfrm>
            <a:off x="3107880" y="2192040"/>
            <a:ext cx="3030840" cy="2560680"/>
            <a:chOff x="3107880" y="2192040"/>
            <a:chExt cx="3030840" cy="2560680"/>
          </a:xfrm>
        </p:grpSpPr>
        <p:sp>
          <p:nvSpPr>
            <p:cNvPr id="59" name="Ellipse 11"/>
            <p:cNvSpPr/>
            <p:nvPr/>
          </p:nvSpPr>
          <p:spPr>
            <a:xfrm>
              <a:off x="5487480" y="2192040"/>
              <a:ext cx="651240" cy="708840"/>
            </a:xfrm>
            <a:prstGeom prst="ellipse">
              <a:avLst/>
            </a:prstGeom>
            <a:noFill/>
            <a:ln w="228600">
              <a:solidFill>
                <a:srgbClr val="E7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400" b="0" strike="noStrike" spc="-1">
                  <a:solidFill>
                    <a:srgbClr val="F2F2F2"/>
                  </a:solidFill>
                  <a:latin typeface="Calibri"/>
                </a:rPr>
                <a:t> 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0" name="Ellipse 12"/>
            <p:cNvSpPr/>
            <p:nvPr/>
          </p:nvSpPr>
          <p:spPr>
            <a:xfrm>
              <a:off x="3107880" y="4097520"/>
              <a:ext cx="590400" cy="655200"/>
            </a:xfrm>
            <a:prstGeom prst="ellipse">
              <a:avLst/>
            </a:prstGeom>
            <a:noFill/>
            <a:ln w="228600">
              <a:solidFill>
                <a:srgbClr val="E7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400" b="0" strike="noStrike" spc="-1">
                  <a:solidFill>
                    <a:srgbClr val="F2F2F2"/>
                  </a:solidFill>
                  <a:latin typeface="Calibri"/>
                </a:rPr>
                <a:t> 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1" name="Ellipse 9"/>
            <p:cNvSpPr/>
            <p:nvPr/>
          </p:nvSpPr>
          <p:spPr>
            <a:xfrm>
              <a:off x="3585240" y="2394000"/>
              <a:ext cx="2076120" cy="2157120"/>
            </a:xfrm>
            <a:prstGeom prst="ellipse">
              <a:avLst/>
            </a:prstGeom>
            <a:noFill/>
            <a:ln w="663575">
              <a:solidFill>
                <a:srgbClr val="E734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400" b="0" strike="noStrike" spc="-1">
                  <a:solidFill>
                    <a:schemeClr val="lt1"/>
                  </a:solidFill>
                  <a:latin typeface="Calibri"/>
                </a:rPr>
                <a:t> 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2" name="Groupe 22"/>
          <p:cNvGrpSpPr/>
          <p:nvPr/>
        </p:nvGrpSpPr>
        <p:grpSpPr>
          <a:xfrm>
            <a:off x="2105267" y="2410066"/>
            <a:ext cx="1397160" cy="846486"/>
            <a:chOff x="3317040" y="4986720"/>
            <a:chExt cx="1397160" cy="846486"/>
          </a:xfrm>
        </p:grpSpPr>
        <p:sp>
          <p:nvSpPr>
            <p:cNvPr id="63" name="ZoneTexte 14"/>
            <p:cNvSpPr/>
            <p:nvPr/>
          </p:nvSpPr>
          <p:spPr>
            <a:xfrm>
              <a:off x="3317040" y="4986720"/>
              <a:ext cx="13971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2000" b="0" strike="noStrike" spc="-1">
                  <a:solidFill>
                    <a:srgbClr val="E7344C"/>
                  </a:solidFill>
                  <a:latin typeface="Gotham"/>
                </a:rPr>
                <a:t>Apprentis</a:t>
              </a:r>
              <a:endParaRPr lang="fr-FR" sz="20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4" name="ZoneTexte 16"/>
            <p:cNvSpPr/>
            <p:nvPr/>
          </p:nvSpPr>
          <p:spPr>
            <a:xfrm>
              <a:off x="3499200" y="5311440"/>
              <a:ext cx="729600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2800" b="1" strike="noStrike" spc="-1" dirty="0">
                  <a:solidFill>
                    <a:srgbClr val="002542"/>
                  </a:solidFill>
                  <a:latin typeface="Gotham"/>
                </a:rPr>
                <a:t>738</a:t>
              </a:r>
              <a:endParaRPr lang="fr-FR" sz="2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5" name="Groupe 20"/>
          <p:cNvGrpSpPr/>
          <p:nvPr/>
        </p:nvGrpSpPr>
        <p:grpSpPr>
          <a:xfrm>
            <a:off x="5743890" y="4236106"/>
            <a:ext cx="2457317" cy="843246"/>
            <a:chOff x="6249960" y="1846080"/>
            <a:chExt cx="2457317" cy="843246"/>
          </a:xfrm>
        </p:grpSpPr>
        <p:sp>
          <p:nvSpPr>
            <p:cNvPr id="66" name="ZoneTexte 13"/>
            <p:cNvSpPr/>
            <p:nvPr/>
          </p:nvSpPr>
          <p:spPr>
            <a:xfrm>
              <a:off x="6249960" y="1846080"/>
              <a:ext cx="2457317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2000" b="0" strike="noStrike" spc="-1" dirty="0">
                  <a:solidFill>
                    <a:srgbClr val="E7344C"/>
                  </a:solidFill>
                  <a:latin typeface="Gotham"/>
                </a:rPr>
                <a:t>Réussite aux examens</a:t>
              </a:r>
              <a:endParaRPr lang="fr-FR" sz="20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7" name="ZoneTexte 17"/>
            <p:cNvSpPr/>
            <p:nvPr/>
          </p:nvSpPr>
          <p:spPr>
            <a:xfrm>
              <a:off x="6473520" y="2167560"/>
              <a:ext cx="808148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2800" b="1" spc="-1" dirty="0">
                  <a:solidFill>
                    <a:srgbClr val="002542"/>
                  </a:solidFill>
                  <a:latin typeface="Gotham"/>
                </a:rPr>
                <a:t>97</a:t>
              </a:r>
              <a:r>
                <a:rPr lang="fr-FR" sz="2800" b="1" strike="noStrike" spc="-1" dirty="0">
                  <a:solidFill>
                    <a:srgbClr val="002542"/>
                  </a:solidFill>
                  <a:latin typeface="Gotham"/>
                </a:rPr>
                <a:t>%</a:t>
              </a:r>
              <a:endParaRPr lang="fr-FR" sz="2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8" name="Groupe 21"/>
          <p:cNvGrpSpPr/>
          <p:nvPr/>
        </p:nvGrpSpPr>
        <p:grpSpPr>
          <a:xfrm>
            <a:off x="6291347" y="2066385"/>
            <a:ext cx="1362402" cy="816522"/>
            <a:chOff x="1847160" y="1846080"/>
            <a:chExt cx="1362402" cy="816522"/>
          </a:xfrm>
        </p:grpSpPr>
        <p:sp>
          <p:nvSpPr>
            <p:cNvPr id="69" name="ZoneTexte 15"/>
            <p:cNvSpPr/>
            <p:nvPr/>
          </p:nvSpPr>
          <p:spPr>
            <a:xfrm>
              <a:off x="1847160" y="1846080"/>
              <a:ext cx="1362402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2000" b="0" strike="noStrike" spc="-1" dirty="0">
                  <a:solidFill>
                    <a:srgbClr val="E7344C"/>
                  </a:solidFill>
                  <a:latin typeface="Gotham"/>
                </a:rPr>
                <a:t>Formations</a:t>
              </a:r>
              <a:endParaRPr lang="fr-FR" sz="20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ZoneTexte 18"/>
            <p:cNvSpPr/>
            <p:nvPr/>
          </p:nvSpPr>
          <p:spPr>
            <a:xfrm>
              <a:off x="2096109" y="2140836"/>
              <a:ext cx="546986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2800" b="1" strike="noStrike" spc="-1" dirty="0">
                  <a:solidFill>
                    <a:srgbClr val="002542"/>
                  </a:solidFill>
                  <a:latin typeface="Gotham"/>
                </a:rPr>
                <a:t>51</a:t>
              </a:r>
              <a:endParaRPr lang="fr-FR" sz="2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1" name="Image 1"/>
          <p:cNvSpPr/>
          <p:nvPr/>
        </p:nvSpPr>
        <p:spPr>
          <a:xfrm rot="13142400">
            <a:off x="8988120" y="-356760"/>
            <a:ext cx="3885840" cy="3472560"/>
          </a:xfrm>
          <a:custGeom>
            <a:avLst/>
            <a:gdLst/>
            <a:ahLst/>
            <a:cxnLst/>
            <a:rect l="l" t="t" r="r" b="b"/>
            <a:pathLst>
              <a:path w="4621690" h="4130176">
                <a:moveTo>
                  <a:pt x="313020" y="0"/>
                </a:moveTo>
                <a:lnTo>
                  <a:pt x="0" y="253864"/>
                </a:lnTo>
                <a:lnTo>
                  <a:pt x="0" y="0"/>
                </a:lnTo>
                <a:close/>
                <a:moveTo>
                  <a:pt x="304857" y="4130176"/>
                </a:moveTo>
                <a:lnTo>
                  <a:pt x="0" y="4130176"/>
                </a:lnTo>
                <a:lnTo>
                  <a:pt x="0" y="3754280"/>
                </a:lnTo>
                <a:close/>
                <a:moveTo>
                  <a:pt x="4621690" y="1523407"/>
                </a:moveTo>
                <a:lnTo>
                  <a:pt x="3386185" y="0"/>
                </a:lnTo>
                <a:lnTo>
                  <a:pt x="4621690" y="0"/>
                </a:lnTo>
                <a:close/>
                <a:moveTo>
                  <a:pt x="4621690" y="4130176"/>
                </a:moveTo>
                <a:lnTo>
                  <a:pt x="2338257" y="4130176"/>
                </a:lnTo>
                <a:lnTo>
                  <a:pt x="4621690" y="227827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ZoneTexte 5"/>
          <p:cNvSpPr/>
          <p:nvPr/>
        </p:nvSpPr>
        <p:spPr>
          <a:xfrm>
            <a:off x="460080" y="369720"/>
            <a:ext cx="653688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E7344C"/>
                </a:solidFill>
                <a:latin typeface="Gotham"/>
              </a:rPr>
              <a:t>FORMASUP</a:t>
            </a:r>
            <a:r>
              <a:rPr lang="fr-FR" sz="1600" b="1" strike="noStrike" spc="-1" dirty="0">
                <a:solidFill>
                  <a:srgbClr val="000000"/>
                </a:solidFill>
                <a:latin typeface="Gotham"/>
              </a:rPr>
              <a:t>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2542"/>
                </a:solidFill>
                <a:latin typeface="Gotham"/>
              </a:rPr>
              <a:t>VOTRE INTERLOCUTEUR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2542"/>
                </a:solidFill>
                <a:latin typeface="Gotham"/>
              </a:rPr>
              <a:t>PRIVILÉGIÉ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58D902-5D54-4A07-89DF-63BC334947AF}"/>
              </a:ext>
            </a:extLst>
          </p:cNvPr>
          <p:cNvSpPr/>
          <p:nvPr/>
        </p:nvSpPr>
        <p:spPr>
          <a:xfrm>
            <a:off x="3963960" y="11012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RENTREE 2022-2023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9527A0-2109-4045-B4AE-088355CC3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5EA2912F-5782-4099-8A9D-E00143D5BD25}" type="slidenum">
              <a:rPr lang="fr-FR" sz="1200" b="0" strike="noStrike" spc="-1" smtClean="0">
                <a:solidFill>
                  <a:srgbClr val="8B8B8B"/>
                </a:solidFill>
                <a:latin typeface="Calibri"/>
              </a:rPr>
              <a:t>50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FD611E-B88C-4313-966F-84C7DB8CC0B7}"/>
              </a:ext>
            </a:extLst>
          </p:cNvPr>
          <p:cNvSpPr txBox="1"/>
          <p:nvPr/>
        </p:nvSpPr>
        <p:spPr>
          <a:xfrm>
            <a:off x="1688870" y="203929"/>
            <a:ext cx="605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spc="-1" dirty="0">
                <a:solidFill>
                  <a:srgbClr val="E7344C"/>
                </a:solidFill>
                <a:latin typeface="Gotham"/>
              </a:rPr>
              <a:t>Merci de répondre</a:t>
            </a:r>
          </a:p>
          <a:p>
            <a:pPr algn="ctr"/>
            <a:r>
              <a:rPr lang="fr-FR" sz="2400" b="1" spc="-1" dirty="0">
                <a:solidFill>
                  <a:srgbClr val="E7344C"/>
                </a:solidFill>
                <a:latin typeface="Gotham"/>
              </a:rPr>
              <a:t>à ce questionnaire de satisfaction</a:t>
            </a:r>
          </a:p>
          <a:p>
            <a:pPr algn="ctr"/>
            <a:r>
              <a:rPr lang="fr-FR" sz="2400" b="1" spc="-1" dirty="0">
                <a:solidFill>
                  <a:srgbClr val="E7344C"/>
                </a:solidFill>
                <a:latin typeface="Gotham"/>
              </a:rPr>
              <a:t>via le QR code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34" y="1958631"/>
            <a:ext cx="3878142" cy="38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6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ous-titre 2">
            <a:extLst>
              <a:ext uri="{FF2B5EF4-FFF2-40B4-BE49-F238E27FC236}">
                <a16:creationId xmlns:a16="http://schemas.microsoft.com/office/drawing/2014/main" id="{6A571053-0EA9-FB4A-A39C-1686E48D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1774031"/>
            <a:ext cx="4162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300" b="1" dirty="0">
                <a:solidFill>
                  <a:srgbClr val="FF6F1A"/>
                </a:solidFill>
                <a:latin typeface="Montserrat" pitchFamily="2" charset="77"/>
              </a:rPr>
              <a:t>Rappel CONTACTS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17CDE99-7446-BF49-9E22-143CD0C39D86}"/>
              </a:ext>
            </a:extLst>
          </p:cNvPr>
          <p:cNvCxnSpPr/>
          <p:nvPr/>
        </p:nvCxnSpPr>
        <p:spPr>
          <a:xfrm>
            <a:off x="3876145" y="1754981"/>
            <a:ext cx="4162425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47F1486-7F52-6F4C-B44D-05169E1314EE}"/>
              </a:ext>
            </a:extLst>
          </p:cNvPr>
          <p:cNvCxnSpPr/>
          <p:nvPr/>
        </p:nvCxnSpPr>
        <p:spPr>
          <a:xfrm>
            <a:off x="3876145" y="2942001"/>
            <a:ext cx="4162425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1C850B6-0255-E848-817E-91BE1552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30" y="4518394"/>
            <a:ext cx="369927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b="1" dirty="0">
                <a:latin typeface="+mj-lt"/>
              </a:rPr>
              <a:t>Club des Entreprises – Fac de droit 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dirty="0">
                <a:solidFill>
                  <a:schemeClr val="bg1"/>
                </a:solidFill>
                <a:latin typeface="+mj-lt"/>
                <a:hlinkClick r:id="rId3"/>
              </a:rPr>
              <a:t>lucie.delefosse@univ-smb.fr</a:t>
            </a:r>
            <a:r>
              <a:rPr lang="fr-FR" altLang="fr-FR" sz="1200" dirty="0">
                <a:solidFill>
                  <a:schemeClr val="bg1"/>
                </a:solidFill>
                <a:latin typeface="+mj-lt"/>
              </a:rPr>
              <a:t> - 04 79 75 91 30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0354F8-8CF3-AE45-B5A2-12C453487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30" y="3853445"/>
            <a:ext cx="4112419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b="1" dirty="0">
                <a:latin typeface="+mn-lt"/>
              </a:rPr>
              <a:t>BAIP :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sz="1200" dirty="0">
                <a:solidFill>
                  <a:srgbClr val="454699"/>
                </a:solidFill>
                <a:cs typeface="Calibri" panose="020F0502020204030204" pitchFamily="34" charset="0"/>
                <a:hlinkClick r:id="rId4"/>
              </a:rPr>
              <a:t>baip@univ-smb.fr</a:t>
            </a:r>
            <a:r>
              <a:rPr lang="en-US" sz="1200" dirty="0">
                <a:solidFill>
                  <a:srgbClr val="454699"/>
                </a:solidFill>
                <a:cs typeface="Calibri" panose="020F050202020403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cs typeface="Calibri" panose="020F0502020204030204" pitchFamily="34" charset="0"/>
              </a:rPr>
              <a:t>- </a:t>
            </a:r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04 79 75 94 83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fr-FR" altLang="fr-FR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8F7E38-A906-384D-B84A-9759FEB8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30" y="3176885"/>
            <a:ext cx="370165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b="1" dirty="0" err="1">
                <a:latin typeface="+mj-lt"/>
              </a:rPr>
              <a:t>FormaSup</a:t>
            </a:r>
            <a:r>
              <a:rPr lang="fr-FR" altLang="fr-FR" sz="1200" b="1" dirty="0">
                <a:latin typeface="+mj-lt"/>
              </a:rPr>
              <a:t> 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sz="1200" dirty="0">
                <a:hlinkClick r:id="rId5"/>
              </a:rPr>
              <a:t>mrouet@formasup-smb.fr</a:t>
            </a:r>
            <a:r>
              <a:rPr lang="fr-FR" sz="1200" dirty="0">
                <a:solidFill>
                  <a:schemeClr val="bg1"/>
                </a:solidFill>
              </a:rPr>
              <a:t> - 04 79 75 85 93 </a:t>
            </a:r>
            <a:endParaRPr lang="fr-FR" altLang="fr-FR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95C0BA2-7EF6-0941-BBC7-CF64DCBA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654" y="5245895"/>
            <a:ext cx="4105275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b="1" dirty="0">
                <a:latin typeface="+mj-lt"/>
              </a:rPr>
              <a:t>    </a:t>
            </a:r>
            <a:r>
              <a:rPr lang="fr-FR" altLang="fr-FR" sz="1500" b="1" i="1" dirty="0">
                <a:latin typeface="+mj-lt"/>
              </a:rPr>
              <a:t>Merci pour votre attention 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C5A41C-20A5-C046-9782-8C3049BCA147}"/>
              </a:ext>
            </a:extLst>
          </p:cNvPr>
          <p:cNvSpPr/>
          <p:nvPr/>
        </p:nvSpPr>
        <p:spPr>
          <a:xfrm>
            <a:off x="3873104" y="620316"/>
            <a:ext cx="27384" cy="54947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2558714-35E6-8943-91FE-63DE3F66370A}"/>
              </a:ext>
            </a:extLst>
          </p:cNvPr>
          <p:cNvCxnSpPr>
            <a:cxnSpLocks/>
          </p:cNvCxnSpPr>
          <p:nvPr/>
        </p:nvCxnSpPr>
        <p:spPr>
          <a:xfrm>
            <a:off x="3924300" y="3731419"/>
            <a:ext cx="919163" cy="0"/>
          </a:xfrm>
          <a:prstGeom prst="line">
            <a:avLst/>
          </a:prstGeom>
          <a:ln>
            <a:solidFill>
              <a:srgbClr val="FF6F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2853E49-0C03-0549-B161-B142D88CCB8B}"/>
              </a:ext>
            </a:extLst>
          </p:cNvPr>
          <p:cNvCxnSpPr>
            <a:cxnSpLocks/>
          </p:cNvCxnSpPr>
          <p:nvPr/>
        </p:nvCxnSpPr>
        <p:spPr>
          <a:xfrm>
            <a:off x="3924300" y="4362450"/>
            <a:ext cx="919163" cy="0"/>
          </a:xfrm>
          <a:prstGeom prst="line">
            <a:avLst/>
          </a:prstGeom>
          <a:ln w="44450">
            <a:solidFill>
              <a:srgbClr val="FF6F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593000D-DB4E-444D-802A-0EB49F011B7F}"/>
              </a:ext>
            </a:extLst>
          </p:cNvPr>
          <p:cNvCxnSpPr>
            <a:cxnSpLocks/>
          </p:cNvCxnSpPr>
          <p:nvPr/>
        </p:nvCxnSpPr>
        <p:spPr>
          <a:xfrm>
            <a:off x="3924300" y="5017294"/>
            <a:ext cx="919163" cy="0"/>
          </a:xfrm>
          <a:prstGeom prst="line">
            <a:avLst/>
          </a:prstGeom>
          <a:ln>
            <a:solidFill>
              <a:srgbClr val="FF6F1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7020561-5E35-4151-93EA-69816D8A542F}"/>
              </a:ext>
            </a:extLst>
          </p:cNvPr>
          <p:cNvGrpSpPr/>
          <p:nvPr/>
        </p:nvGrpSpPr>
        <p:grpSpPr>
          <a:xfrm>
            <a:off x="1663156" y="1869393"/>
            <a:ext cx="1893596" cy="3433651"/>
            <a:chOff x="9596918" y="1852875"/>
            <a:chExt cx="5190164" cy="9786314"/>
          </a:xfrm>
        </p:grpSpPr>
        <p:pic>
          <p:nvPicPr>
            <p:cNvPr id="24" name="Phone_gold.png">
              <a:extLst>
                <a:ext uri="{FF2B5EF4-FFF2-40B4-BE49-F238E27FC236}">
                  <a16:creationId xmlns:a16="http://schemas.microsoft.com/office/drawing/2014/main" id="{65D69359-173E-4CC3-BC6B-6684E010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6918" y="1852875"/>
              <a:ext cx="5190164" cy="9786314"/>
            </a:xfrm>
            <a:prstGeom prst="rect">
              <a:avLst/>
            </a:prstGeom>
            <a:ln w="3175">
              <a:miter lim="400000"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321EC43-A04C-4D7A-AA01-2936569D6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85" t="2637" r="10049" b="269"/>
            <a:stretch/>
          </p:blipFill>
          <p:spPr>
            <a:xfrm>
              <a:off x="10175588" y="3127416"/>
              <a:ext cx="3973190" cy="7169524"/>
            </a:xfrm>
            <a:prstGeom prst="rect">
              <a:avLst/>
            </a:prstGeom>
          </p:spPr>
        </p:pic>
      </p:grpSp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FC3D54-EF44-419C-AF56-4490656258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92" y="976890"/>
            <a:ext cx="1756819" cy="7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2" grpId="0"/>
      <p:bldP spid="4" grpId="0"/>
      <p:bldP spid="2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E7344C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8365C27-76C7-4C3F-97A7-F5BC161D4C48}" type="slidenum">
              <a:rPr lang="fr-FR" sz="1200" b="0" strike="noStrike" spc="-1">
                <a:solidFill>
                  <a:srgbClr val="002542"/>
                </a:solidFill>
                <a:latin typeface="Calibri"/>
              </a:rPr>
              <a:t>6</a:t>
            </a:fld>
            <a:endParaRPr lang="fr-FR" sz="1200" b="0" strike="noStrike" spc="-1">
              <a:solidFill>
                <a:srgbClr val="002542"/>
              </a:solidFill>
              <a:latin typeface="Calibri"/>
            </a:endParaRPr>
          </a:p>
        </p:txBody>
      </p:sp>
      <p:grpSp>
        <p:nvGrpSpPr>
          <p:cNvPr id="75" name="Groupe 18"/>
          <p:cNvGrpSpPr/>
          <p:nvPr/>
        </p:nvGrpSpPr>
        <p:grpSpPr>
          <a:xfrm>
            <a:off x="1627920" y="1886760"/>
            <a:ext cx="5888160" cy="3498120"/>
            <a:chOff x="1627920" y="1886760"/>
            <a:chExt cx="5888160" cy="3498120"/>
          </a:xfrm>
        </p:grpSpPr>
        <p:sp>
          <p:nvSpPr>
            <p:cNvPr id="76" name="Ellipse 8"/>
            <p:cNvSpPr/>
            <p:nvPr/>
          </p:nvSpPr>
          <p:spPr>
            <a:xfrm>
              <a:off x="3134520" y="2118240"/>
              <a:ext cx="3012840" cy="3035160"/>
            </a:xfrm>
            <a:prstGeom prst="ellipse">
              <a:avLst/>
            </a:prstGeom>
            <a:noFill/>
            <a:ln w="835025">
              <a:solidFill>
                <a:srgbClr val="E7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350" b="0" strike="noStrike" spc="-1">
                  <a:solidFill>
                    <a:srgbClr val="E7E6E6"/>
                  </a:solidFill>
                  <a:latin typeface="Calibri"/>
                </a:rPr>
                <a:t> </a:t>
              </a:r>
              <a:endParaRPr lang="fr-FR" sz="135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7" name="Ellipse 9"/>
            <p:cNvSpPr/>
            <p:nvPr/>
          </p:nvSpPr>
          <p:spPr>
            <a:xfrm>
              <a:off x="5309640" y="3108600"/>
              <a:ext cx="2206440" cy="2276280"/>
            </a:xfrm>
            <a:prstGeom prst="ellipse">
              <a:avLst/>
            </a:prstGeom>
            <a:solidFill>
              <a:srgbClr val="002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fr-FR" sz="135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78" name="Ellipse 10"/>
            <p:cNvSpPr/>
            <p:nvPr/>
          </p:nvSpPr>
          <p:spPr>
            <a:xfrm>
              <a:off x="1627920" y="1886760"/>
              <a:ext cx="2736000" cy="2823120"/>
            </a:xfrm>
            <a:prstGeom prst="ellipse">
              <a:avLst/>
            </a:prstGeom>
            <a:solidFill>
              <a:srgbClr val="E7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fr-FR" sz="135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79" name="Groupe 17"/>
          <p:cNvGrpSpPr/>
          <p:nvPr/>
        </p:nvGrpSpPr>
        <p:grpSpPr>
          <a:xfrm>
            <a:off x="1817640" y="2702520"/>
            <a:ext cx="2134080" cy="1247507"/>
            <a:chOff x="1817640" y="2702520"/>
            <a:chExt cx="2134080" cy="1247507"/>
          </a:xfrm>
        </p:grpSpPr>
        <p:sp>
          <p:nvSpPr>
            <p:cNvPr id="80" name="ZoneTexte 11"/>
            <p:cNvSpPr/>
            <p:nvPr/>
          </p:nvSpPr>
          <p:spPr>
            <a:xfrm>
              <a:off x="1817640" y="2702520"/>
              <a:ext cx="1623435" cy="58332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3200" b="1" strike="noStrike" spc="-1" dirty="0">
                  <a:solidFill>
                    <a:srgbClr val="FFFFFF"/>
                  </a:solidFill>
                  <a:latin typeface="Gotham"/>
                </a:rPr>
                <a:t>+ de </a:t>
              </a:r>
              <a:r>
                <a:rPr lang="fr-FR" sz="3200" b="1" spc="-1" dirty="0">
                  <a:solidFill>
                    <a:srgbClr val="FFFFFF"/>
                  </a:solidFill>
                  <a:latin typeface="Gotham"/>
                </a:rPr>
                <a:t>580</a:t>
              </a:r>
              <a:endParaRPr lang="fr-FR" sz="32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1" name="ZoneTexte 13"/>
            <p:cNvSpPr/>
            <p:nvPr/>
          </p:nvSpPr>
          <p:spPr>
            <a:xfrm>
              <a:off x="1960920" y="3182040"/>
              <a:ext cx="1990800" cy="76798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2200" b="0" strike="noStrike" spc="-1" dirty="0">
                  <a:solidFill>
                    <a:srgbClr val="FFFFFF"/>
                  </a:solidFill>
                  <a:latin typeface="Gotham"/>
                </a:rPr>
                <a:t>entreprises partenaires</a:t>
              </a:r>
              <a:endParaRPr lang="fr-FR" sz="22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2" name="Groupe 16"/>
          <p:cNvGrpSpPr/>
          <p:nvPr/>
        </p:nvGrpSpPr>
        <p:grpSpPr>
          <a:xfrm>
            <a:off x="5609160" y="3553200"/>
            <a:ext cx="1689120" cy="1299343"/>
            <a:chOff x="5609160" y="3553200"/>
            <a:chExt cx="1689120" cy="1299343"/>
          </a:xfrm>
        </p:grpSpPr>
        <p:sp>
          <p:nvSpPr>
            <p:cNvPr id="83" name="ZoneTexte 12"/>
            <p:cNvSpPr/>
            <p:nvPr/>
          </p:nvSpPr>
          <p:spPr>
            <a:xfrm>
              <a:off x="5885640" y="3553200"/>
              <a:ext cx="897916" cy="58332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fr-FR" sz="3200" b="1" strike="noStrike" spc="-1" dirty="0">
                  <a:solidFill>
                    <a:srgbClr val="FFFFFF"/>
                  </a:solidFill>
                  <a:latin typeface="Gotham"/>
                </a:rPr>
                <a:t>77%</a:t>
              </a:r>
              <a:endParaRPr lang="fr-FR" sz="32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4" name="ZoneTexte 14"/>
            <p:cNvSpPr/>
            <p:nvPr/>
          </p:nvSpPr>
          <p:spPr>
            <a:xfrm>
              <a:off x="5609160" y="4023000"/>
              <a:ext cx="1689120" cy="82954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600" b="0" strike="noStrike" spc="-1" dirty="0">
                  <a:solidFill>
                    <a:srgbClr val="FFFFFF"/>
                  </a:solidFill>
                  <a:latin typeface="Gotham"/>
                </a:rPr>
                <a:t>d’insertion professionnelle à 6 mois</a:t>
              </a:r>
              <a:endParaRPr lang="fr-FR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85" name="Image 1"/>
          <p:cNvSpPr/>
          <p:nvPr/>
        </p:nvSpPr>
        <p:spPr>
          <a:xfrm rot="13142400">
            <a:off x="8988120" y="-356760"/>
            <a:ext cx="3885840" cy="3472560"/>
          </a:xfrm>
          <a:custGeom>
            <a:avLst/>
            <a:gdLst/>
            <a:ahLst/>
            <a:cxnLst/>
            <a:rect l="l" t="t" r="r" b="b"/>
            <a:pathLst>
              <a:path w="4621690" h="4130176">
                <a:moveTo>
                  <a:pt x="313020" y="0"/>
                </a:moveTo>
                <a:lnTo>
                  <a:pt x="0" y="253864"/>
                </a:lnTo>
                <a:lnTo>
                  <a:pt x="0" y="0"/>
                </a:lnTo>
                <a:close/>
                <a:moveTo>
                  <a:pt x="304857" y="4130176"/>
                </a:moveTo>
                <a:lnTo>
                  <a:pt x="0" y="4130176"/>
                </a:lnTo>
                <a:lnTo>
                  <a:pt x="0" y="3754280"/>
                </a:lnTo>
                <a:close/>
                <a:moveTo>
                  <a:pt x="4621690" y="1523407"/>
                </a:moveTo>
                <a:lnTo>
                  <a:pt x="3386185" y="0"/>
                </a:lnTo>
                <a:lnTo>
                  <a:pt x="4621690" y="0"/>
                </a:lnTo>
                <a:close/>
                <a:moveTo>
                  <a:pt x="4621690" y="4130176"/>
                </a:moveTo>
                <a:lnTo>
                  <a:pt x="2338257" y="4130176"/>
                </a:lnTo>
                <a:lnTo>
                  <a:pt x="4621690" y="227827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ZoneTexte 6"/>
          <p:cNvSpPr/>
          <p:nvPr/>
        </p:nvSpPr>
        <p:spPr>
          <a:xfrm>
            <a:off x="460080" y="369720"/>
            <a:ext cx="653688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1" strike="noStrike" spc="-1">
                <a:solidFill>
                  <a:srgbClr val="E7344C"/>
                </a:solidFill>
                <a:latin typeface="Gotham"/>
              </a:rPr>
              <a:t>FORMASUP</a:t>
            </a:r>
            <a:r>
              <a:rPr lang="fr-FR" sz="1600" b="1" strike="noStrike" spc="-1">
                <a:solidFill>
                  <a:srgbClr val="000000"/>
                </a:solidFill>
                <a:latin typeface="Gotham"/>
              </a:rPr>
              <a:t> 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>
                <a:solidFill>
                  <a:srgbClr val="002542"/>
                </a:solidFill>
                <a:latin typeface="Gotham"/>
              </a:rPr>
              <a:t>VOTRE INTERLOCUTEUR 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>
                <a:solidFill>
                  <a:srgbClr val="002542"/>
                </a:solidFill>
                <a:latin typeface="Gotham"/>
              </a:rPr>
              <a:t>PRIVILÉGIÉ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9"/>
          <p:cNvSpPr/>
          <p:nvPr/>
        </p:nvSpPr>
        <p:spPr>
          <a:xfrm>
            <a:off x="789480" y="3163680"/>
            <a:ext cx="75646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600" b="1" strike="noStrike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SAVOIR AGIR P</a:t>
            </a:r>
            <a:r>
              <a:rPr lang="fr-FR" sz="3600" b="1" strike="noStrike" spc="-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O</a:t>
            </a:r>
            <a:r>
              <a:rPr lang="fr-FR" sz="3600" b="1" strike="noStrike" spc="-1" dirty="0">
                <a:solidFill>
                  <a:srgbClr val="002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</a:rPr>
              <a:t>UR L’AVENIR</a:t>
            </a:r>
            <a:endParaRPr lang="fr-FR" sz="3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90" name="Image 11"/>
          <p:cNvPicPr/>
          <p:nvPr/>
        </p:nvPicPr>
        <p:blipFill>
          <a:blip r:embed="rId3"/>
          <a:stretch/>
        </p:blipFill>
        <p:spPr>
          <a:xfrm>
            <a:off x="212400" y="135360"/>
            <a:ext cx="5330880" cy="1201320"/>
          </a:xfrm>
          <a:prstGeom prst="rect">
            <a:avLst/>
          </a:prstGeom>
          <a:ln w="0"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7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8" name="Image 15">
            <a:extLst>
              <a:ext uri="{FF2B5EF4-FFF2-40B4-BE49-F238E27FC236}">
                <a16:creationId xmlns:a16="http://schemas.microsoft.com/office/drawing/2014/main" id="{C76565F3-AD24-4237-98E5-3090E6593371}"/>
              </a:ext>
            </a:extLst>
          </p:cNvPr>
          <p:cNvSpPr/>
          <p:nvPr/>
        </p:nvSpPr>
        <p:spPr>
          <a:xfrm rot="2280600">
            <a:off x="2281320" y="5483160"/>
            <a:ext cx="4580640" cy="4093560"/>
          </a:xfrm>
          <a:custGeom>
            <a:avLst/>
            <a:gdLst/>
            <a:ahLst/>
            <a:cxnLst/>
            <a:rect l="l" t="t" r="r" b="b"/>
            <a:pathLst>
              <a:path w="5237472" h="4680470">
                <a:moveTo>
                  <a:pt x="4405753" y="4680470"/>
                </a:moveTo>
                <a:lnTo>
                  <a:pt x="5237472" y="4030542"/>
                </a:lnTo>
                <a:lnTo>
                  <a:pt x="5237472" y="4680470"/>
                </a:lnTo>
                <a:close/>
                <a:moveTo>
                  <a:pt x="0" y="4372373"/>
                </a:moveTo>
                <a:lnTo>
                  <a:pt x="240756" y="4680470"/>
                </a:lnTo>
                <a:lnTo>
                  <a:pt x="0" y="4680470"/>
                </a:lnTo>
                <a:close/>
                <a:moveTo>
                  <a:pt x="5182881" y="0"/>
                </a:moveTo>
                <a:lnTo>
                  <a:pt x="5237472" y="0"/>
                </a:lnTo>
                <a:lnTo>
                  <a:pt x="5237472" y="69860"/>
                </a:lnTo>
                <a:close/>
                <a:moveTo>
                  <a:pt x="0" y="0"/>
                </a:moveTo>
                <a:lnTo>
                  <a:pt x="4346850" y="0"/>
                </a:lnTo>
                <a:lnTo>
                  <a:pt x="0" y="3396749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9E88CE-8B43-458B-95EF-F64A50D665A5}"/>
              </a:ext>
            </a:extLst>
          </p:cNvPr>
          <p:cNvSpPr txBox="1">
            <a:spLocks/>
          </p:cNvSpPr>
          <p:nvPr/>
        </p:nvSpPr>
        <p:spPr>
          <a:xfrm>
            <a:off x="531813" y="199058"/>
            <a:ext cx="8396287" cy="58261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rgbClr val="E73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cs typeface="Calibri" panose="020F0502020204030204" pitchFamily="34" charset="0"/>
              </a:rPr>
              <a:t>L’alternance à l’Université</a:t>
            </a:r>
            <a:endParaRPr lang="fr-FR" altLang="fr-FR" sz="4000" b="1" dirty="0">
              <a:solidFill>
                <a:srgbClr val="E73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1C4DF5-BC5C-4DAE-9175-19945E73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61" y="1074641"/>
            <a:ext cx="8459788" cy="646331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fr-FR"/>
            </a:defPPr>
            <a:lvl1pPr>
              <a:lnSpc>
                <a:spcPct val="100000"/>
              </a:lnSpc>
              <a:buNone/>
              <a:defRPr b="0" strike="noStrike" spc="-1">
                <a:solidFill>
                  <a:srgbClr val="002542"/>
                </a:solidFill>
                <a:latin typeface="Gotham"/>
              </a:defRPr>
            </a:lvl1pPr>
            <a:lvl2pPr marL="742950" indent="-285750" eaLnBrk="0" hangingPunct="0">
              <a:defRPr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b="1" dirty="0"/>
              <a:t>1500 apprentis à l’USMB, soit 10% des étudiants</a:t>
            </a:r>
          </a:p>
          <a:p>
            <a:r>
              <a:rPr lang="fr-FR" altLang="fr-FR" b="1" dirty="0"/>
              <a:t>Près de 80 formations en alternance, dans tous domaines :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18E6624E-EEFA-4D0D-B8D0-D9F4D30C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61" y="1817687"/>
            <a:ext cx="8193502" cy="4245863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buNone/>
              <a:defRPr sz="2400" b="1" strike="noStrike" spc="-1">
                <a:solidFill>
                  <a:srgbClr val="E7344C"/>
                </a:solidFill>
                <a:latin typeface="Gotham"/>
              </a:defRPr>
            </a:lvl1pPr>
            <a:lvl2pPr marL="742950" indent="-285750" eaLnBrk="0" hangingPunct="0">
              <a:defRPr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Commerce, achats, marketing, communication, international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Administration, comptabilité, pais, gestion, droit, ressources humaines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Création numérique, multimédia, design, culture, évènementiel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Enquêtes, études, sciences sociales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Assurance, banque, finance, transaction immobilière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Génie civil, bâtiment, travaux publics, construction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Physique, électronique, informatique, robotique, base de données, réseaux, automatisme, télécommunications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Qualité, logistique, matériaux, mécatronique, conception mécanique, productique et développement industriel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Chimie, environnement, écologie, agronomie, géographie, énergie, développement durable, instrumentation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Psychologie, neuropsychologie, psychopathologie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Science et Technologie</a:t>
            </a:r>
          </a:p>
          <a:p>
            <a:pPr algn="l"/>
            <a:r>
              <a:rPr lang="fr-FR" altLang="fr-FR" sz="1800" b="0" dirty="0">
                <a:solidFill>
                  <a:srgbClr val="002542"/>
                </a:solidFill>
              </a:rPr>
              <a:t>Informatique, Mathématiques…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76201C-51F0-4826-A090-5F2AC03ADB8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/>
              <a:t>8</a:t>
            </a:fld>
            <a:endParaRPr lang="fr-FR"/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3699A457-4F8E-4FCE-8BED-339B4A4264CB}"/>
              </a:ext>
            </a:extLst>
          </p:cNvPr>
          <p:cNvSpPr/>
          <p:nvPr/>
        </p:nvSpPr>
        <p:spPr>
          <a:xfrm rot="13142400">
            <a:off x="8988120" y="-356760"/>
            <a:ext cx="3885840" cy="3472560"/>
          </a:xfrm>
          <a:custGeom>
            <a:avLst/>
            <a:gdLst/>
            <a:ahLst/>
            <a:cxnLst/>
            <a:rect l="l" t="t" r="r" b="b"/>
            <a:pathLst>
              <a:path w="4621690" h="4130176">
                <a:moveTo>
                  <a:pt x="313020" y="0"/>
                </a:moveTo>
                <a:lnTo>
                  <a:pt x="0" y="253864"/>
                </a:lnTo>
                <a:lnTo>
                  <a:pt x="0" y="0"/>
                </a:lnTo>
                <a:close/>
                <a:moveTo>
                  <a:pt x="304857" y="4130176"/>
                </a:moveTo>
                <a:lnTo>
                  <a:pt x="0" y="4130176"/>
                </a:lnTo>
                <a:lnTo>
                  <a:pt x="0" y="3754280"/>
                </a:lnTo>
                <a:close/>
                <a:moveTo>
                  <a:pt x="4621690" y="1523407"/>
                </a:moveTo>
                <a:lnTo>
                  <a:pt x="3386185" y="0"/>
                </a:lnTo>
                <a:lnTo>
                  <a:pt x="4621690" y="0"/>
                </a:lnTo>
                <a:close/>
                <a:moveTo>
                  <a:pt x="4621690" y="4130176"/>
                </a:moveTo>
                <a:lnTo>
                  <a:pt x="2338257" y="4130176"/>
                </a:lnTo>
                <a:lnTo>
                  <a:pt x="4621690" y="227827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98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14D60-0DCD-475B-8654-14B803E69E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</p:spPr>
        <p:txBody>
          <a:bodyPr/>
          <a:lstStyle/>
          <a:p>
            <a:fld id="{DB2F4C7A-E1BB-4762-B2DB-C5FDBA6CB980}" type="slidenum">
              <a:rPr lang="fr-FR" smtClean="0">
                <a:solidFill>
                  <a:srgbClr val="002542"/>
                </a:solidFill>
              </a:rPr>
              <a:t>9</a:t>
            </a:fld>
            <a:endParaRPr lang="fr-FR">
              <a:solidFill>
                <a:srgbClr val="002542"/>
              </a:solidFill>
            </a:endParaRPr>
          </a:p>
        </p:txBody>
      </p:sp>
      <p:sp>
        <p:nvSpPr>
          <p:cNvPr id="9" name="Sous-titre 3">
            <a:extLst>
              <a:ext uri="{FF2B5EF4-FFF2-40B4-BE49-F238E27FC236}">
                <a16:creationId xmlns:a16="http://schemas.microsoft.com/office/drawing/2014/main" id="{B52CA8C1-376C-44CA-A413-CCCE293B192B}"/>
              </a:ext>
            </a:extLst>
          </p:cNvPr>
          <p:cNvSpPr txBox="1">
            <a:spLocks/>
          </p:cNvSpPr>
          <p:nvPr/>
        </p:nvSpPr>
        <p:spPr>
          <a:xfrm>
            <a:off x="-1010384" y="481754"/>
            <a:ext cx="8496944" cy="86342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100000"/>
              </a:lnSpc>
              <a:buNone/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002542"/>
                </a:solidFill>
                <a:latin typeface="Gotham"/>
                <a:cs typeface="Calibri" panose="020F0502020204030204" pitchFamily="34" charset="0"/>
              </a:rPr>
              <a:t>Contrat de professionnalisation ou Contrat d’apprentissage</a:t>
            </a:r>
          </a:p>
          <a:p>
            <a:pPr algn="ctr"/>
            <a:r>
              <a:rPr lang="fr-FR" sz="2000" b="1" dirty="0">
                <a:solidFill>
                  <a:srgbClr val="E7344C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Ce qui les distingue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EE25ABF-46F3-4829-8D2C-5862F193560F}"/>
              </a:ext>
            </a:extLst>
          </p:cNvPr>
          <p:cNvSpPr txBox="1">
            <a:spLocks/>
          </p:cNvSpPr>
          <p:nvPr/>
        </p:nvSpPr>
        <p:spPr>
          <a:xfrm>
            <a:off x="241378" y="1785095"/>
            <a:ext cx="4320480" cy="224676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76767"/>
              </a:buClr>
              <a:defRPr/>
            </a:pPr>
            <a:endParaRPr lang="fr-FR" sz="2000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contrat d’apprentissage </a:t>
            </a: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s’adresse à </a:t>
            </a:r>
            <a:r>
              <a:rPr lang="fr-FR" sz="2000" b="1" u="sng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tous les employeurs </a:t>
            </a: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:  Entreprises, structures publiques, associations….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Public de </a:t>
            </a:r>
            <a:r>
              <a:rPr lang="fr-FR" altLang="fr-FR" sz="2000" b="1" dirty="0">
                <a:solidFill>
                  <a:srgbClr val="002542"/>
                </a:solidFill>
                <a:latin typeface="Gotham"/>
                <a:ea typeface="Calibri" panose="020F0502020204030204" pitchFamily="34" charset="0"/>
                <a:cs typeface="Calibri" panose="020F0502020204030204" pitchFamily="34" charset="0"/>
              </a:rPr>
              <a:t>16 à 29 ans révolus</a:t>
            </a:r>
            <a:endParaRPr lang="fr-FR" sz="2000" b="1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Statut salarié mais</a:t>
            </a: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 maintien du statut étudiant</a:t>
            </a:r>
          </a:p>
          <a:p>
            <a:pPr>
              <a:buClr>
                <a:srgbClr val="676767"/>
              </a:buClr>
              <a:defRPr/>
            </a:pPr>
            <a:endParaRPr lang="fr-FR" sz="2000" dirty="0">
              <a:solidFill>
                <a:srgbClr val="002542"/>
              </a:solidFill>
              <a:latin typeface="Gotham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A52D5A-7924-4375-BDD9-6E8FE7AA3FC3}"/>
              </a:ext>
            </a:extLst>
          </p:cNvPr>
          <p:cNvSpPr/>
          <p:nvPr/>
        </p:nvSpPr>
        <p:spPr>
          <a:xfrm>
            <a:off x="4716016" y="2155215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Le </a:t>
            </a: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contrat de professionnalisation </a:t>
            </a: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ne s’adresse </a:t>
            </a:r>
            <a:r>
              <a:rPr lang="fr-FR" sz="2000" b="1" u="sng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qu’aux employeurs privés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Public de 16 à 25 ans révolus </a:t>
            </a: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et</a:t>
            </a: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demandeurs d’emploi de 26 ans et plus</a:t>
            </a:r>
          </a:p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Statut salarié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60235-EC3F-4DEA-9528-D131173D2288}"/>
              </a:ext>
            </a:extLst>
          </p:cNvPr>
          <p:cNvSpPr/>
          <p:nvPr/>
        </p:nvSpPr>
        <p:spPr>
          <a:xfrm>
            <a:off x="1524174" y="4560368"/>
            <a:ext cx="6194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76767"/>
              </a:buCl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Entreprises Suisse = </a:t>
            </a:r>
            <a:r>
              <a:rPr lang="fr-FR" sz="2000" b="1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statut stagiaire </a:t>
            </a:r>
            <a:r>
              <a:rPr lang="fr-FR" sz="2000" dirty="0">
                <a:solidFill>
                  <a:srgbClr val="002542"/>
                </a:solidFill>
                <a:latin typeface="Gotham"/>
                <a:ea typeface="Verdana" pitchFamily="34" charset="0"/>
                <a:cs typeface="Calibri" panose="020F0502020204030204" pitchFamily="34" charset="0"/>
              </a:rPr>
              <a:t>pour l’alternant (contrat de travail type CDD classique)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087560-D6EA-4375-96AF-BE3BECB156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472847" y="619"/>
            <a:ext cx="320675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64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1619</TotalTime>
  <Words>3403</Words>
  <Application>Microsoft Office PowerPoint</Application>
  <PresentationFormat>Affichage à l'écran (4:3)</PresentationFormat>
  <Paragraphs>554</Paragraphs>
  <Slides>51</Slides>
  <Notes>44</Notes>
  <HiddenSlides>3</HiddenSlides>
  <MMClips>0</MMClips>
  <ScaleCrop>false</ScaleCrop>
  <HeadingPairs>
    <vt:vector size="8" baseType="variant">
      <vt:variant>
        <vt:lpstr>Polices utilisées</vt:lpstr>
      </vt:variant>
      <vt:variant>
        <vt:i4>27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80" baseType="lpstr">
      <vt:lpstr>MS PGothic</vt:lpstr>
      <vt:lpstr>MS PGothic</vt:lpstr>
      <vt:lpstr>Arial</vt:lpstr>
      <vt:lpstr>Arial Unicode MS</vt:lpstr>
      <vt:lpstr>Arimo</vt:lpstr>
      <vt:lpstr>Calibri</vt:lpstr>
      <vt:lpstr>Calibri Bold</vt:lpstr>
      <vt:lpstr>Calibri Light</vt:lpstr>
      <vt:lpstr>Century Gothic</vt:lpstr>
      <vt:lpstr>DejaVu Sans</vt:lpstr>
      <vt:lpstr>Gotham</vt:lpstr>
      <vt:lpstr>inherit</vt:lpstr>
      <vt:lpstr>League Spartan</vt:lpstr>
      <vt:lpstr>League Spartan Bold</vt:lpstr>
      <vt:lpstr>Libre Baskerville Bold</vt:lpstr>
      <vt:lpstr>Montserrat</vt:lpstr>
      <vt:lpstr>Montserrat-Regular</vt:lpstr>
      <vt:lpstr>Montserrat-SemiBold</vt:lpstr>
      <vt:lpstr>Open Sans Bold</vt:lpstr>
      <vt:lpstr>Roboto</vt:lpstr>
      <vt:lpstr>Roboto Bold</vt:lpstr>
      <vt:lpstr>Times New Roman</vt:lpstr>
      <vt:lpstr>Trebuchet MS</vt:lpstr>
      <vt:lpstr>Ubuntu</vt:lpstr>
      <vt:lpstr>Verdana</vt:lpstr>
      <vt:lpstr>Wingdings</vt:lpstr>
      <vt:lpstr>ZapfDingbats</vt:lpstr>
      <vt:lpstr>Thème Office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Fanny BERTHOD</dc:creator>
  <dc:description/>
  <cp:lastModifiedBy>Marine ROUET</cp:lastModifiedBy>
  <cp:revision>88</cp:revision>
  <cp:lastPrinted>2023-02-16T13:50:57Z</cp:lastPrinted>
  <dcterms:created xsi:type="dcterms:W3CDTF">2023-01-26T13:43:23Z</dcterms:created>
  <dcterms:modified xsi:type="dcterms:W3CDTF">2023-02-28T14:29:55Z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r8>7</vt:r8>
  </property>
</Properties>
</file>