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7" r:id="rId2"/>
    <p:sldId id="747" r:id="rId3"/>
    <p:sldId id="392" r:id="rId4"/>
    <p:sldId id="748" r:id="rId5"/>
    <p:sldId id="740" r:id="rId6"/>
    <p:sldId id="741" r:id="rId7"/>
    <p:sldId id="742" r:id="rId8"/>
    <p:sldId id="744" r:id="rId9"/>
    <p:sldId id="757" r:id="rId10"/>
    <p:sldId id="745" r:id="rId11"/>
    <p:sldId id="749" r:id="rId12"/>
    <p:sldId id="288" r:id="rId13"/>
    <p:sldId id="746" r:id="rId14"/>
    <p:sldId id="750" r:id="rId15"/>
    <p:sldId id="347" r:id="rId16"/>
  </p:sldIdLst>
  <p:sldSz cx="9144000" cy="6858000" type="screen4x3"/>
  <p:notesSz cx="6797675" cy="9926638"/>
  <p:custDataLst>
    <p:tags r:id="rId1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23C"/>
    <a:srgbClr val="92A02A"/>
    <a:srgbClr val="339933"/>
    <a:srgbClr val="63B249"/>
    <a:srgbClr val="FF6600"/>
    <a:srgbClr val="FF0066"/>
    <a:srgbClr val="FFFFFF"/>
    <a:srgbClr val="CCFF33"/>
    <a:srgbClr val="E7F3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5295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06" y="5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244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5A5389-DE16-45AC-8376-2D2AD21636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54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712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047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00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61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29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19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5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2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60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1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73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2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869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85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2549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8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26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6322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922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3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91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552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47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89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976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215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772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5" y="0"/>
            <a:ext cx="9144000" cy="8910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40" r:id="rId14"/>
    <p:sldLayoutId id="214748374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sup-pds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ormasup-pds.f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ail-emploi.gouv.fr/formation-professionnelle/entreprise-et-alternance/aide-exceptionnelle-apprentiss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vec.etudiant.gouv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3411577"/>
            <a:ext cx="64087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Présentation Apprentissage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31 MARS 2022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67544" y="4570065"/>
            <a:ext cx="8424863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463048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3B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FACULTE DE DROIT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62" y="1052736"/>
            <a:ext cx="2824333" cy="2358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1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2113693"/>
            <a:ext cx="854848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7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QUEL STATUT POUR L’APPRENTI ?</a:t>
            </a:r>
          </a:p>
          <a:p>
            <a:endParaRPr lang="fr-FR" sz="2000" b="1" dirty="0"/>
          </a:p>
          <a:p>
            <a:pPr marL="342900" lvl="0" indent="-342900">
              <a:buFontTx/>
              <a:buChar char="-"/>
            </a:pPr>
            <a:r>
              <a:rPr lang="fr-FR" sz="2000" b="1" dirty="0"/>
              <a:t>Statut de salarié : </a:t>
            </a:r>
            <a:r>
              <a:rPr lang="fr-FR" sz="2000" dirty="0"/>
              <a:t>mêmes avantages que les autres salariés contractuels de la structure</a:t>
            </a:r>
          </a:p>
          <a:p>
            <a:pPr lvl="0"/>
            <a:endParaRPr lang="fr-FR" sz="2000" dirty="0"/>
          </a:p>
          <a:p>
            <a:pPr marL="342900" lvl="0" indent="-342900">
              <a:buFontTx/>
              <a:buChar char="-"/>
            </a:pPr>
            <a:r>
              <a:rPr lang="fr-FR" sz="2000" dirty="0"/>
              <a:t>L’ensemble des règles prévues par le droit du travail sont applicables à l’apprenti (congés)</a:t>
            </a:r>
          </a:p>
          <a:p>
            <a:pPr lvl="0"/>
            <a:endParaRPr lang="fr-FR" sz="2000" dirty="0"/>
          </a:p>
          <a:p>
            <a:pPr marL="342900" lvl="0" indent="-342900">
              <a:buFontTx/>
              <a:buChar char="-"/>
            </a:pPr>
            <a:r>
              <a:rPr lang="fr-FR" sz="2000" dirty="0"/>
              <a:t>5 jours de congés supplémentaires : congé de révision</a:t>
            </a:r>
            <a:br>
              <a:rPr lang="fr-FR" sz="2000" dirty="0"/>
            </a:br>
            <a:endParaRPr lang="fr-FR" sz="2000" dirty="0"/>
          </a:p>
          <a:p>
            <a:pPr marL="342900" lvl="0" indent="-342900">
              <a:buFontTx/>
              <a:buChar char="-"/>
            </a:pPr>
            <a:r>
              <a:rPr lang="fr-FR" sz="2000" dirty="0"/>
              <a:t>L’apprenti devra s’inscrire à la Sécurité Sociale des salariés </a:t>
            </a:r>
            <a:br>
              <a:rPr lang="fr-FR" sz="2000" dirty="0"/>
            </a:br>
            <a:r>
              <a:rPr lang="fr-FR" sz="1600" dirty="0"/>
              <a:t>(exemple : CPAM)</a:t>
            </a:r>
          </a:p>
          <a:p>
            <a:pPr lvl="0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678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2133056"/>
            <a:ext cx="854848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8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QUEL ACCOMPAGNEMENT DE L’APPRENTI ?</a:t>
            </a:r>
          </a:p>
          <a:p>
            <a:endParaRPr lang="fr-FR" sz="2000" b="1" dirty="0"/>
          </a:p>
          <a:p>
            <a:pPr marL="342900" lvl="0" indent="-342900">
              <a:buFontTx/>
              <a:buChar char="-"/>
            </a:pPr>
            <a:r>
              <a:rPr lang="fr-FR" sz="2000" b="1" dirty="0"/>
              <a:t>Maitre d’apprentissage</a:t>
            </a:r>
            <a:r>
              <a:rPr lang="fr-FR" sz="2000" dirty="0"/>
              <a:t> désigné en entreprise</a:t>
            </a:r>
            <a:br>
              <a:rPr lang="fr-FR" sz="2000" dirty="0"/>
            </a:br>
            <a:endParaRPr lang="fr-FR" sz="2000" dirty="0"/>
          </a:p>
          <a:p>
            <a:pPr marL="342900" lvl="0" indent="-342900">
              <a:buFontTx/>
              <a:buChar char="-"/>
            </a:pPr>
            <a:r>
              <a:rPr lang="fr-FR" sz="2000" dirty="0"/>
              <a:t>Accompagnement d’un </a:t>
            </a:r>
            <a:r>
              <a:rPr lang="fr-FR" sz="2000" b="1" dirty="0"/>
              <a:t>tuteur pédagogique à l’université</a:t>
            </a:r>
            <a:r>
              <a:rPr lang="fr-FR" sz="2000" dirty="0"/>
              <a:t> </a:t>
            </a:r>
          </a:p>
          <a:p>
            <a:pPr marL="342900" lvl="0" indent="-342900">
              <a:buFontTx/>
              <a:buChar char="-"/>
            </a:pPr>
            <a:endParaRPr lang="fr-FR" sz="2000" b="1" dirty="0"/>
          </a:p>
          <a:p>
            <a:pPr marL="342900" lvl="0" indent="-342900">
              <a:buFontTx/>
              <a:buChar char="-"/>
            </a:pPr>
            <a:r>
              <a:rPr lang="fr-FR" sz="2000" b="1" dirty="0"/>
              <a:t>Livret d’apprentissage en ligne</a:t>
            </a:r>
            <a:br>
              <a:rPr lang="fr-FR" sz="2000" b="1" dirty="0"/>
            </a:br>
            <a:endParaRPr lang="fr-FR" sz="2000" dirty="0"/>
          </a:p>
          <a:p>
            <a:pPr marL="342900" lvl="0" indent="-342900">
              <a:buFontTx/>
              <a:buChar char="-"/>
            </a:pPr>
            <a:r>
              <a:rPr lang="fr-FR" sz="2000" b="1" dirty="0"/>
              <a:t>Valorisation des compétences acquises</a:t>
            </a:r>
            <a:br>
              <a:rPr lang="fr-FR" sz="2000" b="1" dirty="0"/>
            </a:br>
            <a:endParaRPr lang="fr-FR" sz="2000" b="1" dirty="0"/>
          </a:p>
          <a:p>
            <a:pPr marL="342900" lvl="0" indent="-342900">
              <a:buFontTx/>
              <a:buChar char="-"/>
            </a:pPr>
            <a:r>
              <a:rPr lang="fr-FR" sz="2000" b="1" dirty="0"/>
              <a:t>Charte d’engagement qualité</a:t>
            </a:r>
            <a:r>
              <a:rPr lang="fr-FR" sz="2000" dirty="0"/>
              <a:t> de l’apprentissage signée par les 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316472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1">
            <a:extLst>
              <a:ext uri="{FF2B5EF4-FFF2-40B4-BE49-F238E27FC236}">
                <a16:creationId xmlns:a16="http://schemas.microsoft.com/office/drawing/2014/main" id="{31FC288F-9ABC-4FF7-9CED-C04FB10D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2167B2-56B8-4798-9BE9-E2C18331919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6691C2DA-D37D-4D9A-9078-10381A735579}"/>
              </a:ext>
            </a:extLst>
          </p:cNvPr>
          <p:cNvSpPr/>
          <p:nvPr/>
        </p:nvSpPr>
        <p:spPr bwMode="auto">
          <a:xfrm>
            <a:off x="827584" y="1897562"/>
            <a:ext cx="7765552" cy="982295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8400FA89-C827-4CA0-8426-2FDB0700795A}"/>
              </a:ext>
            </a:extLst>
          </p:cNvPr>
          <p:cNvSpPr/>
          <p:nvPr/>
        </p:nvSpPr>
        <p:spPr bwMode="auto">
          <a:xfrm>
            <a:off x="398984" y="4212160"/>
            <a:ext cx="3623225" cy="2232248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07215A9E-A2D9-4C0E-BBD6-3C26FB687030}"/>
              </a:ext>
            </a:extLst>
          </p:cNvPr>
          <p:cNvSpPr/>
          <p:nvPr/>
        </p:nvSpPr>
        <p:spPr bwMode="auto">
          <a:xfrm>
            <a:off x="5453748" y="4192698"/>
            <a:ext cx="3310930" cy="2232248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>
              <a:solidFill>
                <a:schemeClr val="tx1"/>
              </a:solidFill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58AA0A4C-57A8-42FD-B8E2-39EA32F8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430" y="1970657"/>
            <a:ext cx="655356" cy="813978"/>
          </a:xfrm>
          <a:prstGeom prst="rect">
            <a:avLst/>
          </a:prstGeom>
          <a:ln>
            <a:solidFill>
              <a:srgbClr val="99CC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609D4E51-A4D3-4107-A9E7-04E057F7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9076" y="4365289"/>
            <a:ext cx="1070436" cy="823056"/>
          </a:xfrm>
          <a:prstGeom prst="rect">
            <a:avLst/>
          </a:prstGeom>
          <a:ln>
            <a:solidFill>
              <a:srgbClr val="99CC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A17D52C6-65A2-4627-8669-1FCD80588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5924461" y="4298135"/>
            <a:ext cx="1041844" cy="798835"/>
          </a:xfrm>
          <a:prstGeom prst="rect">
            <a:avLst/>
          </a:prstGeom>
          <a:ln>
            <a:solidFill>
              <a:srgbClr val="99CC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" name="ZoneTexte 6">
            <a:extLst>
              <a:ext uri="{FF2B5EF4-FFF2-40B4-BE49-F238E27FC236}">
                <a16:creationId xmlns:a16="http://schemas.microsoft.com/office/drawing/2014/main" id="{63074F6F-9E03-489C-93B2-40F2E12B1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1944688"/>
            <a:ext cx="6357937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400" b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APPRENTI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: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Apprendre un métier, acquérir une expérience professionnelle et obtenir un diplôme tout en étant rémunéré</a:t>
            </a:r>
            <a:b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Respecte un engagement vis-à-vis de l’employeur</a:t>
            </a:r>
          </a:p>
        </p:txBody>
      </p:sp>
      <p:sp>
        <p:nvSpPr>
          <p:cNvPr id="25" name="ZoneTexte 31">
            <a:extLst>
              <a:ext uri="{FF2B5EF4-FFF2-40B4-BE49-F238E27FC236}">
                <a16:creationId xmlns:a16="http://schemas.microsoft.com/office/drawing/2014/main" id="{1B9DA1A2-03B6-4C7D-9FC5-5E02F00F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199063"/>
            <a:ext cx="364172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Personne directement responsable de la formation de l’apprenti en entreprise 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Double mission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: encadrer et veiller à l’acquisition des compétences </a:t>
            </a:r>
          </a:p>
        </p:txBody>
      </p:sp>
      <p:sp>
        <p:nvSpPr>
          <p:cNvPr id="26" name="ZoneTexte 31">
            <a:extLst>
              <a:ext uri="{FF2B5EF4-FFF2-40B4-BE49-F238E27FC236}">
                <a16:creationId xmlns:a16="http://schemas.microsoft.com/office/drawing/2014/main" id="{3CD766AF-6EF8-4419-89FD-14B3F84A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5162550"/>
            <a:ext cx="3255962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Enseignant ou membre de l’équipe pédagogique, il permet à l’apprenti de se situer dans la progression tant dans l’entreprise qu’en formation</a:t>
            </a:r>
          </a:p>
        </p:txBody>
      </p:sp>
      <p:sp>
        <p:nvSpPr>
          <p:cNvPr id="27" name="Flèche courbée vers le haut 26">
            <a:extLst>
              <a:ext uri="{FF2B5EF4-FFF2-40B4-BE49-F238E27FC236}">
                <a16:creationId xmlns:a16="http://schemas.microsoft.com/office/drawing/2014/main" id="{F4F945B0-0930-4A13-BBB5-2831AC5A8913}"/>
              </a:ext>
            </a:extLst>
          </p:cNvPr>
          <p:cNvSpPr/>
          <p:nvPr/>
        </p:nvSpPr>
        <p:spPr bwMode="auto">
          <a:xfrm rot="16200000">
            <a:off x="8073067" y="3185651"/>
            <a:ext cx="1363911" cy="562947"/>
          </a:xfrm>
          <a:prstGeom prst="curvedUpArrow">
            <a:avLst>
              <a:gd name="adj1" fmla="val 25000"/>
              <a:gd name="adj2" fmla="val 50000"/>
              <a:gd name="adj3" fmla="val 53701"/>
            </a:avLst>
          </a:prstGeom>
          <a:solidFill>
            <a:srgbClr val="99CC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28" name="Flèche courbée vers le haut 27">
            <a:extLst>
              <a:ext uri="{FF2B5EF4-FFF2-40B4-BE49-F238E27FC236}">
                <a16:creationId xmlns:a16="http://schemas.microsoft.com/office/drawing/2014/main" id="{AC1768ED-1F5B-401A-ACCA-89BB0B48786F}"/>
              </a:ext>
            </a:extLst>
          </p:cNvPr>
          <p:cNvSpPr/>
          <p:nvPr/>
        </p:nvSpPr>
        <p:spPr bwMode="auto">
          <a:xfrm rot="16540960" flipV="1">
            <a:off x="-289151" y="3078842"/>
            <a:ext cx="1376758" cy="563760"/>
          </a:xfrm>
          <a:prstGeom prst="curvedUpArrow">
            <a:avLst>
              <a:gd name="adj1" fmla="val 25000"/>
              <a:gd name="adj2" fmla="val 50000"/>
              <a:gd name="adj3" fmla="val 53701"/>
            </a:avLst>
          </a:prstGeom>
          <a:solidFill>
            <a:srgbClr val="99CC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80" name="ZoneTexte 12">
            <a:extLst>
              <a:ext uri="{FF2B5EF4-FFF2-40B4-BE49-F238E27FC236}">
                <a16:creationId xmlns:a16="http://schemas.microsoft.com/office/drawing/2014/main" id="{D46B2954-07B7-4A20-A4E0-8D617572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911225"/>
            <a:ext cx="643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Unicode MS" pitchFamily="34" charset="-128"/>
                <a:ea typeface="Arial Unicode MS" pitchFamily="34" charset="-128"/>
              </a:rPr>
              <a:t>Les acteurs de l’apprentissage</a:t>
            </a:r>
          </a:p>
        </p:txBody>
      </p:sp>
      <p:sp>
        <p:nvSpPr>
          <p:cNvPr id="4" name="Double flèche horizontale 3">
            <a:extLst>
              <a:ext uri="{FF2B5EF4-FFF2-40B4-BE49-F238E27FC236}">
                <a16:creationId xmlns:a16="http://schemas.microsoft.com/office/drawing/2014/main" id="{6A0675E5-4A34-44F2-80EE-43E5C53C59AB}"/>
              </a:ext>
            </a:extLst>
          </p:cNvPr>
          <p:cNvSpPr/>
          <p:nvPr/>
        </p:nvSpPr>
        <p:spPr>
          <a:xfrm>
            <a:off x="4074764" y="5410002"/>
            <a:ext cx="1258256" cy="323254"/>
          </a:xfrm>
          <a:prstGeom prst="leftRightArrow">
            <a:avLst/>
          </a:prstGeom>
          <a:gradFill>
            <a:gsLst>
              <a:gs pos="0">
                <a:srgbClr val="92D050"/>
              </a:gs>
              <a:gs pos="80000">
                <a:srgbClr val="99CC00"/>
              </a:gs>
              <a:gs pos="100000">
                <a:srgbClr val="99CC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9FA8B25-6A3C-4CF6-AC18-D96E9D1CAFFA}"/>
              </a:ext>
            </a:extLst>
          </p:cNvPr>
          <p:cNvCxnSpPr/>
          <p:nvPr/>
        </p:nvCxnSpPr>
        <p:spPr>
          <a:xfrm>
            <a:off x="2484438" y="1373188"/>
            <a:ext cx="6337300" cy="39687"/>
          </a:xfrm>
          <a:prstGeom prst="line">
            <a:avLst/>
          </a:prstGeom>
          <a:ln>
            <a:solidFill>
              <a:schemeClr val="bg1">
                <a:lumMod val="65000"/>
                <a:alpha val="48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37" name="ZoneTexte 1">
            <a:extLst>
              <a:ext uri="{FF2B5EF4-FFF2-40B4-BE49-F238E27FC236}">
                <a16:creationId xmlns:a16="http://schemas.microsoft.com/office/drawing/2014/main" id="{092E59E3-5C92-4868-AF90-0665B7C4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4429125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MAITRE D’APPRENTISSAGE</a:t>
            </a:r>
            <a:endParaRPr lang="fr-FR" altLang="fr-FR" sz="1800"/>
          </a:p>
        </p:txBody>
      </p:sp>
      <p:sp>
        <p:nvSpPr>
          <p:cNvPr id="17438" name="ZoneTexte 2">
            <a:extLst>
              <a:ext uri="{FF2B5EF4-FFF2-40B4-BE49-F238E27FC236}">
                <a16:creationId xmlns:a16="http://schemas.microsoft.com/office/drawing/2014/main" id="{049A0B89-2E8B-4BD3-BB79-C7B67D57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4583113"/>
            <a:ext cx="183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TUTEUR ECOLE</a:t>
            </a:r>
            <a:r>
              <a:rPr lang="fr-FR" altLang="fr-FR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7439" name="Image 31">
            <a:extLst>
              <a:ext uri="{FF2B5EF4-FFF2-40B4-BE49-F238E27FC236}">
                <a16:creationId xmlns:a16="http://schemas.microsoft.com/office/drawing/2014/main" id="{07F4BD65-00BA-4BE3-9928-19C51376F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5266">
            <a:off x="3738563" y="2832100"/>
            <a:ext cx="16779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0" name="ZoneTexte 1">
            <a:extLst>
              <a:ext uri="{FF2B5EF4-FFF2-40B4-BE49-F238E27FC236}">
                <a16:creationId xmlns:a16="http://schemas.microsoft.com/office/drawing/2014/main" id="{AFA97ABC-2329-44FA-BC72-7ED977AB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330575"/>
            <a:ext cx="339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Charte à signer électroniquement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4" grpId="0"/>
      <p:bldP spid="25" grpId="0"/>
      <p:bldP spid="26" grpId="0"/>
      <p:bldP spid="17437" grpId="0"/>
      <p:bldP spid="17438" grpId="0"/>
      <p:bldP spid="174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1337" y="2296616"/>
            <a:ext cx="568855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9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QUELLES FORMALITES ?</a:t>
            </a:r>
          </a:p>
          <a:p>
            <a:endParaRPr lang="fr-FR" sz="2000" b="1" dirty="0"/>
          </a:p>
          <a:p>
            <a:pPr lvl="0"/>
            <a:r>
              <a:rPr lang="fr-FR" sz="2000" dirty="0"/>
              <a:t>1/ Candidater, être admissible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2/ Trouver un employeur, faire valider la fiche mission par le Responsable de la formation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3/ Se </a:t>
            </a:r>
            <a:r>
              <a:rPr lang="fr-FR" sz="2000" dirty="0" err="1"/>
              <a:t>pré-inscrire</a:t>
            </a:r>
            <a:r>
              <a:rPr lang="fr-FR" sz="2000" dirty="0"/>
              <a:t> au CFA FormaSup Pays de Savoie (lien transmis par la scolarité du Master)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4/ </a:t>
            </a:r>
            <a:r>
              <a:rPr lang="fr-FR" sz="2000" dirty="0" err="1"/>
              <a:t>FormaSup</a:t>
            </a:r>
            <a:r>
              <a:rPr lang="fr-FR" sz="2000" dirty="0"/>
              <a:t> accompagne l’employeur et l’apprenti pour l’établissement du CERFA</a:t>
            </a:r>
          </a:p>
        </p:txBody>
      </p:sp>
      <p:pic>
        <p:nvPicPr>
          <p:cNvPr id="9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7681" r="39771" b="3998"/>
          <a:stretch>
            <a:fillRect/>
          </a:stretch>
        </p:blipFill>
        <p:spPr bwMode="auto">
          <a:xfrm>
            <a:off x="6084169" y="1988840"/>
            <a:ext cx="2800577" cy="459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02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20095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1947031"/>
            <a:ext cx="854848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sz="2000" b="1" dirty="0"/>
          </a:p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10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INFOS PRATIQUES</a:t>
            </a:r>
          </a:p>
          <a:p>
            <a:endParaRPr lang="fr-FR" sz="2000" b="1" dirty="0"/>
          </a:p>
          <a:p>
            <a:r>
              <a:rPr lang="fr-FR" sz="2000" dirty="0"/>
              <a:t>Infos sur :</a:t>
            </a:r>
          </a:p>
          <a:p>
            <a:r>
              <a:rPr lang="fr-FR" sz="2000" dirty="0"/>
              <a:t>-le logement</a:t>
            </a:r>
          </a:p>
          <a:p>
            <a:r>
              <a:rPr lang="fr-FR" sz="2000" dirty="0"/>
              <a:t>-les transports</a:t>
            </a:r>
          </a:p>
          <a:p>
            <a:r>
              <a:rPr lang="fr-FR" sz="2000" dirty="0"/>
              <a:t>-la sécurité sociale </a:t>
            </a:r>
            <a:br>
              <a:rPr lang="fr-FR" sz="2000" dirty="0"/>
            </a:br>
            <a:r>
              <a:rPr lang="fr-FR" sz="2000" dirty="0"/>
              <a:t>-les aides </a:t>
            </a:r>
          </a:p>
          <a:p>
            <a:r>
              <a:rPr lang="fr-FR" sz="2000" dirty="0"/>
              <a:t>-l’aide au permis de conduire…</a:t>
            </a:r>
            <a:br>
              <a:rPr lang="fr-FR" sz="2400" dirty="0"/>
            </a:br>
            <a:br>
              <a:rPr lang="fr-FR" sz="2400" dirty="0"/>
            </a:br>
            <a:r>
              <a:rPr lang="fr-FR" sz="2000" u="sng" dirty="0">
                <a:hlinkClick r:id="rId3"/>
              </a:rPr>
              <a:t>www.formasup-pds.fr</a:t>
            </a:r>
            <a:r>
              <a:rPr lang="fr-FR" sz="2000" dirty="0">
                <a:solidFill>
                  <a:srgbClr val="63B249"/>
                </a:solidFill>
              </a:rPr>
              <a:t> </a:t>
            </a:r>
            <a:r>
              <a:rPr lang="fr-FR" sz="2000" dirty="0"/>
              <a:t>-&gt; rubrique apprenti</a:t>
            </a:r>
          </a:p>
          <a:p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15" y="2041594"/>
            <a:ext cx="4682257" cy="22173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037" y="4311679"/>
            <a:ext cx="2269764" cy="21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2">
            <a:extLst>
              <a:ext uri="{FF2B5EF4-FFF2-40B4-BE49-F238E27FC236}">
                <a16:creationId xmlns:a16="http://schemas.microsoft.com/office/drawing/2014/main" id="{6B43C2BA-9580-4512-BCEC-5D6063E3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" y="5678029"/>
            <a:ext cx="892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latin typeface="+mj-lt"/>
                <a:hlinkClick r:id="rId2"/>
              </a:rPr>
              <a:t>www.formasup-pds.fr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40963" name="Espace réservé du numéro de diapositive 1">
            <a:extLst>
              <a:ext uri="{FF2B5EF4-FFF2-40B4-BE49-F238E27FC236}">
                <a16:creationId xmlns:a16="http://schemas.microsoft.com/office/drawing/2014/main" id="{6AD46E18-7295-4BBE-BD83-EC185FE5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F4A6ED-285B-4ABE-8B6F-63413663381E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0964" name="Picture 13">
            <a:extLst>
              <a:ext uri="{FF2B5EF4-FFF2-40B4-BE49-F238E27FC236}">
                <a16:creationId xmlns:a16="http://schemas.microsoft.com/office/drawing/2014/main" id="{EC1EC010-513E-408E-9A57-2363044B2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5" y="1052736"/>
            <a:ext cx="339472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04A12457-1D4A-44E7-B0EF-D018795464BE}"/>
              </a:ext>
            </a:extLst>
          </p:cNvPr>
          <p:cNvSpPr/>
          <p:nvPr/>
        </p:nvSpPr>
        <p:spPr>
          <a:xfrm>
            <a:off x="39688" y="1556792"/>
            <a:ext cx="5531657" cy="3617181"/>
          </a:xfrm>
          <a:prstGeom prst="roundRect">
            <a:avLst/>
          </a:prstGeom>
          <a:gradFill>
            <a:gsLst>
              <a:gs pos="38000">
                <a:srgbClr val="99CC00">
                  <a:alpha val="48000"/>
                </a:srgbClr>
              </a:gs>
              <a:gs pos="100000">
                <a:srgbClr val="99CC00"/>
              </a:gs>
            </a:gsLst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600" b="1" dirty="0">
                <a:solidFill>
                  <a:schemeClr val="tx1"/>
                </a:solidFill>
              </a:rPr>
              <a:t>Une équipe à la disposition des apprentis :</a:t>
            </a:r>
          </a:p>
          <a:p>
            <a:pPr marL="285750" indent="-285750" eaLnBrk="1" hangingPunct="1">
              <a:buFont typeface="ZapfDingbats" pitchFamily="82" charset="2"/>
              <a:buChar char="("/>
              <a:defRPr/>
            </a:pPr>
            <a:r>
              <a:rPr lang="fr-FR" sz="1600" dirty="0">
                <a:solidFill>
                  <a:schemeClr val="tx1"/>
                </a:solidFill>
              </a:rPr>
              <a:t>Standard: 04 50 52 89 88</a:t>
            </a: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@ </a:t>
            </a:r>
            <a:r>
              <a:rPr lang="fr-FR" sz="1600" b="1" dirty="0">
                <a:solidFill>
                  <a:schemeClr val="tx1"/>
                </a:solidFill>
              </a:rPr>
              <a:t>contact@formasup-pds.fr</a:t>
            </a:r>
            <a:endParaRPr lang="fr-FR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Contact administratif (contrat / convention) :</a:t>
            </a: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Laetitia ROBIN : lrobin@formasup-pds.fr</a:t>
            </a:r>
          </a:p>
          <a:p>
            <a:pPr eaLnBrk="1" hangingPunct="1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Contact LEA :</a:t>
            </a: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Samantha BILLARD : sbillard@formasup-pds.fr</a:t>
            </a:r>
          </a:p>
          <a:p>
            <a:pPr eaLnBrk="1" hangingPunct="1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Coordinatrice formation:</a:t>
            </a:r>
          </a:p>
          <a:p>
            <a:pPr eaLnBrk="1" hangingPunct="1">
              <a:defRPr/>
            </a:pPr>
            <a:r>
              <a:rPr lang="fr-FR" sz="1600" dirty="0">
                <a:solidFill>
                  <a:schemeClr val="tx1"/>
                </a:solidFill>
              </a:rPr>
              <a:t>Séverine BOZIN-NERIS : sbozin-neris@formasup-pds.fr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75656" y="3735035"/>
            <a:ext cx="6048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fr-FR" sz="2800" dirty="0">
                <a:latin typeface="Impact" charset="0"/>
              </a:rPr>
            </a:br>
            <a:endParaRPr lang="fr-FR" sz="2800" dirty="0">
              <a:latin typeface="Impact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2549975"/>
            <a:ext cx="4249737" cy="3324225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latin typeface="Arial Narrow" panose="020B0606020202030204" pitchFamily="34" charset="0"/>
              </a:rPr>
              <a:t>FormaSup Pays de Savoie, c’est :</a:t>
            </a:r>
          </a:p>
          <a:p>
            <a:pPr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 Narrow" panose="020B0606020202030204" pitchFamily="34" charset="0"/>
              </a:rPr>
              <a:t>420</a:t>
            </a:r>
            <a:r>
              <a:rPr lang="fr-FR" sz="2000" dirty="0">
                <a:latin typeface="Arial Narrow" panose="020B0606020202030204" pitchFamily="34" charset="0"/>
              </a:rPr>
              <a:t> apprentis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 Narrow" panose="020B0606020202030204" pitchFamily="34" charset="0"/>
              </a:rPr>
              <a:t>27</a:t>
            </a:r>
            <a:r>
              <a:rPr lang="fr-FR" sz="2000" dirty="0">
                <a:latin typeface="Arial Narrow" panose="020B0606020202030204" pitchFamily="34" charset="0"/>
              </a:rPr>
              <a:t> formations en apprentissage </a:t>
            </a:r>
            <a:br>
              <a:rPr lang="fr-FR" sz="2000" dirty="0">
                <a:latin typeface="Arial Narrow" panose="020B0606020202030204" pitchFamily="34" charset="0"/>
              </a:rPr>
            </a:br>
            <a:r>
              <a:rPr lang="fr-FR" sz="2000" dirty="0">
                <a:latin typeface="Arial Narrow" panose="020B0606020202030204" pitchFamily="34" charset="0"/>
              </a:rPr>
              <a:t>du bac +2 au bac+5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 Narrow" panose="020B0606020202030204" pitchFamily="34" charset="0"/>
              </a:rPr>
              <a:t>97% </a:t>
            </a:r>
            <a:r>
              <a:rPr lang="fr-FR" sz="2000" dirty="0">
                <a:latin typeface="Arial Narrow" panose="020B0606020202030204" pitchFamily="34" charset="0"/>
              </a:rPr>
              <a:t>de réussite aux examens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 Narrow" panose="020B0606020202030204" pitchFamily="34" charset="0"/>
              </a:rPr>
              <a:t>77% </a:t>
            </a:r>
            <a:r>
              <a:rPr lang="fr-FR" sz="2000" dirty="0">
                <a:latin typeface="Arial Narrow" panose="020B0606020202030204" pitchFamily="34" charset="0"/>
              </a:rPr>
              <a:t>d’insertion professionnelle à 6 mois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-165838" y="1233487"/>
            <a:ext cx="907370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+mn-lt"/>
              </a:rPr>
              <a:t>FormaSup Pays de </a:t>
            </a:r>
            <a:r>
              <a:rPr lang="fr-FR" altLang="fr-FR" sz="2000" b="1" dirty="0" err="1">
                <a:latin typeface="+mn-lt"/>
              </a:rPr>
              <a:t>savoie</a:t>
            </a:r>
            <a:r>
              <a:rPr lang="fr-FR" altLang="fr-FR" sz="2000" b="1" dirty="0">
                <a:latin typeface="+mn-lt"/>
              </a:rPr>
              <a:t>, Centre de Formation d’Apprentis (CFA), </a:t>
            </a:r>
            <a:br>
              <a:rPr lang="fr-FR" altLang="fr-FR" sz="2000" b="1" dirty="0">
                <a:latin typeface="+mn-lt"/>
              </a:rPr>
            </a:br>
            <a:r>
              <a:rPr lang="fr-FR" altLang="fr-FR" sz="2000" b="1" dirty="0">
                <a:latin typeface="+mn-lt"/>
              </a:rPr>
              <a:t>Partenaire de l’Université Savoie Mont Blanc</a:t>
            </a:r>
          </a:p>
        </p:txBody>
      </p:sp>
    </p:spTree>
    <p:extLst>
      <p:ext uri="{BB962C8B-B14F-4D97-AF65-F5344CB8AC3E}">
        <p14:creationId xmlns:p14="http://schemas.microsoft.com/office/powerpoint/2010/main" val="20782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Obtenir son diplôme en apprentissage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2052" name="Image 8" descr="Fotolia_182309533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47" y="3762854"/>
            <a:ext cx="3894825" cy="24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4357" y="2833536"/>
            <a:ext cx="7972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>
                <a:solidFill>
                  <a:srgbClr val="7F7F7F"/>
                </a:solidFill>
                <a:cs typeface="Arial" panose="020B0604020202020204" pitchFamily="34" charset="0"/>
              </a:rPr>
              <a:t>Le contrat d’apprentissage en 10 points</a:t>
            </a:r>
          </a:p>
        </p:txBody>
      </p:sp>
    </p:spTree>
    <p:extLst>
      <p:ext uri="{BB962C8B-B14F-4D97-AF65-F5344CB8AC3E}">
        <p14:creationId xmlns:p14="http://schemas.microsoft.com/office/powerpoint/2010/main" val="285857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1277919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2200469"/>
            <a:ext cx="8872017" cy="259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POUR QUI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Pour les jeunes de 16 à 29 ans révolus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1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i="1" dirty="0">
                <a:ea typeface="Calibri" panose="020F0502020204030204" pitchFamily="34" charset="0"/>
                <a:cs typeface="Arial" panose="020B0604020202020204" pitchFamily="34" charset="0"/>
              </a:rPr>
              <a:t>Sans limite d’âge pour les bénéficiaires d’une RQTH (reconnaissance qualité travailleur handicapé)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•"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Pour les employeurs priv</a:t>
            </a:r>
            <a:r>
              <a:rPr lang="fr-FR" alt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 et publics, les </a:t>
            </a:r>
            <a:r>
              <a:rPr lang="fr-FR" sz="2000" dirty="0">
                <a:ea typeface="Arial Unicode MS" pitchFamily="34" charset="-128"/>
                <a:cs typeface="Arial Unicode MS" pitchFamily="34" charset="-128"/>
              </a:rPr>
              <a:t>associations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64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1922882"/>
            <a:ext cx="8548489" cy="415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QU’EST-CE QUE 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LE CONTRAT D’APPRENTISSAGE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C’est un contrat de type particulier, à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durée déterminée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(CDI possible)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est conclu entre un jeune et un employeur,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est visé par un Centre de Formation d’Apprentis (CFA) : FormaSup Pays de Savoie pour ce Master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ts val="2500"/>
              </a:lnSpc>
              <a:buClr>
                <a:srgbClr val="99CC00"/>
              </a:buClr>
              <a:buSzPct val="90000"/>
              <a:buFont typeface="ZapfDingbats" pitchFamily="82" charset="2"/>
              <a:buChar char="l"/>
              <a:defRPr/>
            </a:pPr>
            <a:r>
              <a:rPr lang="fr-FR" sz="2000" b="1" u="sng" dirty="0">
                <a:ea typeface="Arial Unicode MS" pitchFamily="34" charset="-128"/>
                <a:cs typeface="Arial Unicode MS" pitchFamily="34" charset="-128"/>
              </a:rPr>
              <a:t>Objectifs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 : 	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 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Obtenir un diplôme </a:t>
            </a:r>
          </a:p>
          <a:p>
            <a:pPr eaLnBrk="1" hangingPunct="1">
              <a:lnSpc>
                <a:spcPts val="2500"/>
              </a:lnSpc>
              <a:buClr>
                <a:srgbClr val="99CC00"/>
              </a:buClr>
              <a:buSzPct val="90000"/>
              <a:defRPr/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 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Acquérir de l’expérience professionnelle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</p:spTree>
    <p:extLst>
      <p:ext uri="{BB962C8B-B14F-4D97-AF65-F5344CB8AC3E}">
        <p14:creationId xmlns:p14="http://schemas.microsoft.com/office/powerpoint/2010/main" val="107030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83" y="2206025"/>
            <a:ext cx="8548489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000" b="1" dirty="0">
                <a:solidFill>
                  <a:srgbClr val="76923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QUELLE DUREE ?  </a:t>
            </a:r>
          </a:p>
          <a:p>
            <a:endParaRPr lang="fr-FR" sz="2400" b="1" dirty="0">
              <a:solidFill>
                <a:srgbClr val="7F7F7F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FR" sz="2000" b="1" dirty="0"/>
              <a:t>Début  : </a:t>
            </a:r>
            <a:r>
              <a:rPr lang="fr-FR" sz="2000" b="1" dirty="0">
                <a:solidFill>
                  <a:srgbClr val="339933"/>
                </a:solidFill>
              </a:rPr>
              <a:t>L</a:t>
            </a:r>
            <a:r>
              <a:rPr lang="fr-FR" sz="2000" dirty="0">
                <a:solidFill>
                  <a:srgbClr val="339933"/>
                </a:solidFill>
              </a:rPr>
              <a:t>e jour du démarrage de la formation</a:t>
            </a:r>
          </a:p>
          <a:p>
            <a:endParaRPr lang="fr-FR" sz="1600" dirty="0"/>
          </a:p>
          <a:p>
            <a:r>
              <a:rPr lang="fr-FR" sz="2000" b="1" dirty="0"/>
              <a:t>Fin</a:t>
            </a:r>
            <a:r>
              <a:rPr lang="fr-FR" sz="2000" dirty="0"/>
              <a:t> : </a:t>
            </a:r>
            <a:r>
              <a:rPr lang="fr-FR" sz="2000" dirty="0">
                <a:solidFill>
                  <a:srgbClr val="339933"/>
                </a:solidFill>
              </a:rPr>
              <a:t>A la fin officielle de la formation </a:t>
            </a:r>
            <a:r>
              <a:rPr lang="fr-FR" sz="1200" dirty="0">
                <a:solidFill>
                  <a:srgbClr val="339933"/>
                </a:solidFill>
              </a:rPr>
              <a:t>(le contrat doit couvrir la durée de la formation, y compris date d’examen et/ou de soutenance)</a:t>
            </a:r>
            <a:br>
              <a:rPr lang="fr-FR" sz="1200" dirty="0">
                <a:solidFill>
                  <a:srgbClr val="339933"/>
                </a:solidFill>
              </a:rPr>
            </a:br>
            <a:endParaRPr lang="fr-FR" sz="1200" dirty="0"/>
          </a:p>
          <a:p>
            <a:r>
              <a:rPr lang="fr-FR" sz="1600" i="1" dirty="0"/>
              <a:t>Durée maximum: 13 mois </a:t>
            </a:r>
            <a:r>
              <a:rPr lang="fr-FR" sz="1600" u="sng" dirty="0"/>
              <a:t>(nous contacter)</a:t>
            </a:r>
          </a:p>
          <a:p>
            <a:r>
              <a:rPr lang="fr-FR" sz="1600" i="1" dirty="0"/>
              <a:t>Le contrat peut éventuellement démarrer jusqu’à 1 mois avant la rentrée s’il se termine le jour de la fin de formation</a:t>
            </a:r>
          </a:p>
          <a:p>
            <a:r>
              <a:rPr lang="fr-FR" sz="1600" i="1" dirty="0"/>
              <a:t>Il peut démarrer le jour de la rentrée en formation et terminer fin septembre.</a:t>
            </a:r>
          </a:p>
          <a:p>
            <a:endParaRPr lang="fr-FR" sz="2000" b="1" dirty="0"/>
          </a:p>
          <a:p>
            <a:r>
              <a:rPr lang="fr-FR" b="1" dirty="0"/>
              <a:t>A noter :</a:t>
            </a:r>
            <a:r>
              <a:rPr lang="fr-FR" dirty="0"/>
              <a:t> Pendant les 45 premiers jours effectués en entreprise, le contrat peut être rompu de façon unilatérale sur simple décision de l’employeur ou de l’apprenti.</a:t>
            </a:r>
          </a:p>
        </p:txBody>
      </p:sp>
    </p:spTree>
    <p:extLst>
      <p:ext uri="{BB962C8B-B14F-4D97-AF65-F5344CB8AC3E}">
        <p14:creationId xmlns:p14="http://schemas.microsoft.com/office/powerpoint/2010/main" val="251872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610" y="1988840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059" y="2163099"/>
            <a:ext cx="8548489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sz="100" b="1" dirty="0"/>
          </a:p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4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QUELLE REMUNERATION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059" y="4623534"/>
            <a:ext cx="8892941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Certaines conventions collectives 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prévoir une rémunération supérieure.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05" y="5157192"/>
            <a:ext cx="855364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salaires inférieurs à 79% du SMIC, le salaire NET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perçu par l’apprenti est proche du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salaire BRUT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versé. </a:t>
            </a:r>
            <a:b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effet, l’Etat prend en charge l’ensemble des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cotisations salariales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9A12BA-065C-49A7-9CFF-FA0AC7FF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0" y="2843134"/>
            <a:ext cx="8391288" cy="16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7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1124744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67618" y="1772816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1862599"/>
            <a:ext cx="8839541" cy="440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5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QUEL COUT POUR l’EMPLOYEUR </a:t>
            </a:r>
            <a:r>
              <a:rPr lang="fr-FR" sz="2400" b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1050" b="1" dirty="0"/>
          </a:p>
          <a:p>
            <a:r>
              <a:rPr lang="fr-FR" sz="2000" b="1" i="1" dirty="0"/>
              <a:t>Salaire brut + cotisations patronales </a:t>
            </a:r>
            <a:r>
              <a:rPr lang="fr-FR" sz="1600" i="1" dirty="0"/>
              <a:t>(exonérations conséquentes selon la taille de l’entreprise : cotisations estimées entre 7 et 100 € mensuels)</a:t>
            </a:r>
          </a:p>
          <a:p>
            <a:endParaRPr lang="fr-FR" sz="1400" dirty="0"/>
          </a:p>
          <a:p>
            <a:r>
              <a:rPr lang="fr-FR" sz="2000" u="sng" dirty="0">
                <a:hlinkClick r:id="rId3"/>
              </a:rPr>
              <a:t>Aide exceptionnelle pour l’embauche d’un apprenti (prolongation jusqu’à juin 2022):</a:t>
            </a:r>
            <a:endParaRPr lang="fr-FR" sz="2000" u="sng" dirty="0"/>
          </a:p>
          <a:p>
            <a:r>
              <a:rPr lang="fr-FR" sz="2000" b="1" dirty="0"/>
              <a:t>Entreprises privées: </a:t>
            </a:r>
            <a:r>
              <a:rPr lang="fr-FR" sz="2000" dirty="0"/>
              <a:t>jusqu’à 8000€ sur 12 mois de contrat pour un apprenti majeur jusqu’à bac+5</a:t>
            </a:r>
          </a:p>
          <a:p>
            <a:r>
              <a:rPr lang="fr-FR" sz="2000" b="1" dirty="0"/>
              <a:t>Collectivités territoriales:</a:t>
            </a:r>
            <a:r>
              <a:rPr lang="fr-FR" sz="2000" dirty="0"/>
              <a:t> aide forfaitaire de 3000 €</a:t>
            </a:r>
          </a:p>
          <a:p>
            <a:endParaRPr lang="fr-FR" sz="2000" dirty="0"/>
          </a:p>
          <a:p>
            <a:r>
              <a:rPr lang="fr-FR" sz="2000" b="1" i="1" dirty="0"/>
              <a:t>Contribution au coût pédagogique </a:t>
            </a:r>
          </a:p>
          <a:p>
            <a:r>
              <a:rPr lang="fr-FR" sz="2000" dirty="0"/>
              <a:t>Les OPCO Opérateurs de Compétences prendront en charge tout ou partie des coûts pédagogiques – </a:t>
            </a:r>
            <a:r>
              <a:rPr lang="fr-FR" sz="1600" i="1" dirty="0"/>
              <a:t>Entreprise = nous contacter pour toute précision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9327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1124744"/>
            <a:ext cx="720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latin typeface="Impact" charset="0"/>
              </a:rPr>
              <a:t>Le contrat d’apprentissage en 10 points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67618" y="1772816"/>
            <a:ext cx="8424862" cy="0"/>
          </a:xfrm>
          <a:prstGeom prst="line">
            <a:avLst/>
          </a:prstGeom>
          <a:noFill/>
          <a:ln w="9525">
            <a:solidFill>
              <a:srgbClr val="63B2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983" y="2438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459" y="1728393"/>
            <a:ext cx="8839541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4000" b="1" dirty="0">
                <a:solidFill>
                  <a:srgbClr val="76923C"/>
                </a:solidFill>
                <a:cs typeface="Arial" panose="020B0604020202020204" pitchFamily="34" charset="0"/>
              </a:rPr>
              <a:t>6</a:t>
            </a:r>
            <a:r>
              <a:rPr lang="fr-FR" sz="4000" b="1" cap="all" dirty="0"/>
              <a:t> </a:t>
            </a:r>
            <a:r>
              <a:rPr lang="fr-FR" sz="2400" b="1" dirty="0">
                <a:solidFill>
                  <a:srgbClr val="7F7F7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QUEL COUT POUR l’APPRENTI.E </a:t>
            </a:r>
            <a:r>
              <a:rPr lang="fr-FR" sz="2400" b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1050" b="1" dirty="0"/>
          </a:p>
          <a:p>
            <a:endParaRPr lang="fr-FR" sz="2000" dirty="0"/>
          </a:p>
          <a:p>
            <a:r>
              <a:rPr lang="fr-FR" sz="2000" b="1" dirty="0"/>
              <a:t>Aucun frais d’inscription ou frais pédagogique pour les apprentis </a:t>
            </a:r>
          </a:p>
          <a:p>
            <a:endParaRPr lang="fr-FR" sz="2000" b="1" dirty="0"/>
          </a:p>
          <a:p>
            <a:r>
              <a:rPr lang="fr-FR" sz="2000" b="1" dirty="0"/>
              <a:t>&gt; </a:t>
            </a:r>
            <a:r>
              <a:rPr lang="fr-FR" dirty="0"/>
              <a:t>uniquement la CVEC = 92€ à payer au CROUS : </a:t>
            </a:r>
            <a:r>
              <a:rPr lang="fr-FR" dirty="0">
                <a:hlinkClick r:id="rId3"/>
              </a:rPr>
              <a:t>https://cvec.etudiant.gouv.fr/</a:t>
            </a:r>
            <a:endParaRPr lang="fr-FR" dirty="0"/>
          </a:p>
        </p:txBody>
      </p:sp>
      <p:pic>
        <p:nvPicPr>
          <p:cNvPr id="9" name="Rectangle à coins arrondis 9">
            <a:extLst>
              <a:ext uri="{FF2B5EF4-FFF2-40B4-BE49-F238E27FC236}">
                <a16:creationId xmlns:a16="http://schemas.microsoft.com/office/drawing/2014/main" id="{968536F2-8262-4D72-A850-55F0242DDAD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54128"/>
            <a:ext cx="4680520" cy="26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89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17760</TotalTime>
  <Words>891</Words>
  <Application>Microsoft Office PowerPoint</Application>
  <PresentationFormat>Affichage à l'écran (4:3)</PresentationFormat>
  <Paragraphs>125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Arial Narrow</vt:lpstr>
      <vt:lpstr>Arial Unicode MS</vt:lpstr>
      <vt:lpstr>Calibri</vt:lpstr>
      <vt:lpstr>Impact</vt:lpstr>
      <vt:lpstr>Tahoma</vt:lpstr>
      <vt:lpstr>Times New Roman</vt:lpstr>
      <vt:lpstr>Verdana</vt:lpstr>
      <vt:lpstr>Wingdings</vt:lpstr>
      <vt:lpstr>ZapfDingbats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Your User Name</dc:creator>
  <cp:lastModifiedBy>Severine Bozin Neris</cp:lastModifiedBy>
  <cp:revision>1270</cp:revision>
  <cp:lastPrinted>2017-05-04T11:24:25Z</cp:lastPrinted>
  <dcterms:created xsi:type="dcterms:W3CDTF">2010-10-13T20:28:30Z</dcterms:created>
  <dcterms:modified xsi:type="dcterms:W3CDTF">2022-03-31T08:54:56Z</dcterms:modified>
</cp:coreProperties>
</file>